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6"/>
    <p:sldMasterId id="214748370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Lst>
  <p:sldSz cy="5143500" cx="9144000"/>
  <p:notesSz cx="6858000" cy="9144000"/>
  <p:embeddedFontLst>
    <p:embeddedFont>
      <p:font typeface="Barlow ExtraLight"/>
      <p:regular r:id="rId89"/>
      <p:bold r:id="rId90"/>
      <p:italic r:id="rId91"/>
      <p:boldItalic r:id="rId92"/>
    </p:embeddedFont>
    <p:embeddedFont>
      <p:font typeface="Roboto"/>
      <p:regular r:id="rId93"/>
      <p:bold r:id="rId94"/>
      <p:italic r:id="rId95"/>
      <p:boldItalic r:id="rId96"/>
    </p:embeddedFont>
    <p:embeddedFont>
      <p:font typeface="Hepta Slab Medium"/>
      <p:regular r:id="rId97"/>
      <p:bold r:id="rId98"/>
    </p:embeddedFont>
    <p:embeddedFont>
      <p:font typeface="Hepta Slab Light"/>
      <p:regular r:id="rId99"/>
      <p:bold r:id="rId100"/>
    </p:embeddedFont>
    <p:embeddedFont>
      <p:font typeface="Hepta Slab"/>
      <p:regular r:id="rId101"/>
      <p:bold r:id="rId102"/>
    </p:embeddedFont>
    <p:embeddedFont>
      <p:font typeface="Barlow Medium"/>
      <p:regular r:id="rId103"/>
      <p:bold r:id="rId104"/>
      <p:italic r:id="rId105"/>
      <p:boldItalic r:id="rId106"/>
    </p:embeddedFont>
    <p:embeddedFont>
      <p:font typeface="Barlow Light"/>
      <p:regular r:id="rId107"/>
      <p:bold r:id="rId108"/>
      <p:italic r:id="rId109"/>
      <p:boldItalic r:id="rId110"/>
    </p:embeddedFont>
    <p:embeddedFont>
      <p:font typeface="Barlow"/>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Zoe O'Reill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BAFD89-A144-41DA-B514-392D8C42A7EC}">
  <a:tblStyle styleId="{62BAFD89-A144-41DA-B514-392D8C42A7E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BarlowLight-regular.fntdata"/><Relationship Id="rId106" Type="http://schemas.openxmlformats.org/officeDocument/2006/relationships/font" Target="fonts/BarlowMedium-boldItalic.fntdata"/><Relationship Id="rId105" Type="http://schemas.openxmlformats.org/officeDocument/2006/relationships/font" Target="fonts/BarlowMedium-italic.fntdata"/><Relationship Id="rId104" Type="http://schemas.openxmlformats.org/officeDocument/2006/relationships/font" Target="fonts/BarlowMedium-bold.fntdata"/><Relationship Id="rId109" Type="http://schemas.openxmlformats.org/officeDocument/2006/relationships/font" Target="fonts/BarlowLight-italic.fntdata"/><Relationship Id="rId108" Type="http://schemas.openxmlformats.org/officeDocument/2006/relationships/font" Target="fonts/BarlowLight-bold.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BarlowMedium-regular.fntdata"/><Relationship Id="rId102" Type="http://schemas.openxmlformats.org/officeDocument/2006/relationships/font" Target="fonts/HeptaSlab-bold.fntdata"/><Relationship Id="rId101" Type="http://schemas.openxmlformats.org/officeDocument/2006/relationships/font" Target="fonts/HeptaSlab-regular.fntdata"/><Relationship Id="rId100" Type="http://schemas.openxmlformats.org/officeDocument/2006/relationships/font" Target="fonts/HeptaSlabLight-bold.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Roboto-italic.fntdata"/><Relationship Id="rId94" Type="http://schemas.openxmlformats.org/officeDocument/2006/relationships/font" Target="fonts/Roboto-bold.fntdata"/><Relationship Id="rId97" Type="http://schemas.openxmlformats.org/officeDocument/2006/relationships/font" Target="fonts/HeptaSlabMedium-regular.fntdata"/><Relationship Id="rId96" Type="http://schemas.openxmlformats.org/officeDocument/2006/relationships/font" Target="fonts/Roboto-boldItalic.fntdata"/><Relationship Id="rId11" Type="http://schemas.openxmlformats.org/officeDocument/2006/relationships/slide" Target="slides/slide3.xml"/><Relationship Id="rId99" Type="http://schemas.openxmlformats.org/officeDocument/2006/relationships/font" Target="fonts/HeptaSlabLight-regular.fntdata"/><Relationship Id="rId10" Type="http://schemas.openxmlformats.org/officeDocument/2006/relationships/slide" Target="slides/slide2.xml"/><Relationship Id="rId98" Type="http://schemas.openxmlformats.org/officeDocument/2006/relationships/font" Target="fonts/HeptaSlabMedium-bold.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BarlowExtraLight-italic.fntdata"/><Relationship Id="rId90" Type="http://schemas.openxmlformats.org/officeDocument/2006/relationships/font" Target="fonts/BarlowExtraLight-bold.fntdata"/><Relationship Id="rId93" Type="http://schemas.openxmlformats.org/officeDocument/2006/relationships/font" Target="fonts/Roboto-regular.fntdata"/><Relationship Id="rId92" Type="http://schemas.openxmlformats.org/officeDocument/2006/relationships/font" Target="fonts/BarlowExtraLight-boldItalic.fntdata"/><Relationship Id="rId15" Type="http://schemas.openxmlformats.org/officeDocument/2006/relationships/slide" Target="slides/slide7.xml"/><Relationship Id="rId110" Type="http://schemas.openxmlformats.org/officeDocument/2006/relationships/font" Target="fonts/BarlowLight-boldItalic.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Barlow-boldItalic.fntdata"/><Relationship Id="rId18" Type="http://schemas.openxmlformats.org/officeDocument/2006/relationships/slide" Target="slides/slide10.xml"/><Relationship Id="rId113" Type="http://schemas.openxmlformats.org/officeDocument/2006/relationships/font" Target="fonts/Barlow-italic.fntdata"/><Relationship Id="rId112" Type="http://schemas.openxmlformats.org/officeDocument/2006/relationships/font" Target="fonts/Barlow-bold.fntdata"/><Relationship Id="rId111" Type="http://schemas.openxmlformats.org/officeDocument/2006/relationships/font" Target="fonts/Barlow-regular.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font" Target="fonts/BarlowExtraLight-regular.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7-23T18:01:10.221">
    <p:pos x="6000" y="0"/>
    <p:text>Ask: Does anyone use these? Any not mentioned?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6742811b0c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6742811b0c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6f34fa746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6f34fa746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715c195c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715c195c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6a999321e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6a999321e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6f8127476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6f8127476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Barlow Medium"/>
              <a:ea typeface="Barlow Medium"/>
              <a:cs typeface="Barlow Medium"/>
              <a:sym typeface="Barlow Medium"/>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72e397cf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72e397cf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63ceda52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63ceda52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6f8127476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6f8127476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72e397cf4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72e397cf4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6f81274765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6f81274765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four key points to include in building a data dictionary or any robust documentation.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7184be565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7184be565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provide a document that includes more information and links to the resources we share in this presentation.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6742811b0c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6742811b0c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6f81274765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6f81274765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Light"/>
                <a:ea typeface="Barlow Light"/>
                <a:cs typeface="Barlow Light"/>
                <a:sym typeface="Barlow Light"/>
              </a:rPr>
              <a:t>Previously we looked at a simple data glossary, now we are looking at a more complex table that would be used in writing queries. </a:t>
            </a:r>
            <a:endParaRPr sz="1200">
              <a:solidFill>
                <a:schemeClr val="dk1"/>
              </a:solidFill>
              <a:latin typeface="Barlow Light"/>
              <a:ea typeface="Barlow Light"/>
              <a:cs typeface="Barlow Light"/>
              <a:sym typeface="Barlow Light"/>
            </a:endParaRPr>
          </a:p>
          <a:p>
            <a:pPr indent="0" lvl="0" marL="0" rtl="0" algn="l">
              <a:spcBef>
                <a:spcPts val="0"/>
              </a:spcBef>
              <a:spcAft>
                <a:spcPts val="0"/>
              </a:spcAft>
              <a:buNone/>
            </a:pPr>
            <a:r>
              <a:rPr lang="en" sz="1300">
                <a:solidFill>
                  <a:schemeClr val="dk1"/>
                </a:solidFill>
                <a:latin typeface="Barlow Light"/>
                <a:ea typeface="Barlow Light"/>
                <a:cs typeface="Barlow Light"/>
                <a:sym typeface="Barlow Light"/>
              </a:rPr>
              <a:t>This relates to a specific table that exists in our data warehouse, listing </a:t>
            </a:r>
            <a:r>
              <a:rPr lang="en" sz="1300">
                <a:solidFill>
                  <a:schemeClr val="dk1"/>
                </a:solidFill>
                <a:latin typeface="Barlow Light"/>
                <a:ea typeface="Barlow Light"/>
                <a:cs typeface="Barlow Light"/>
                <a:sym typeface="Barlow Light"/>
              </a:rPr>
              <a:t>fields</a:t>
            </a:r>
            <a:r>
              <a:rPr lang="en" sz="1300">
                <a:solidFill>
                  <a:schemeClr val="dk1"/>
                </a:solidFill>
                <a:latin typeface="Barlow Light"/>
                <a:ea typeface="Barlow Light"/>
                <a:cs typeface="Barlow Light"/>
                <a:sym typeface="Barlow Light"/>
              </a:rPr>
              <a:t> and values we can write queries for and join on. </a:t>
            </a:r>
            <a:endParaRPr sz="1300">
              <a:solidFill>
                <a:schemeClr val="dk1"/>
              </a:solidFill>
              <a:latin typeface="Barlow Light"/>
              <a:ea typeface="Barlow Light"/>
              <a:cs typeface="Barlow Light"/>
              <a:sym typeface="Barlow Light"/>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6f332069f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6f332069f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7265c80b5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7265c80b5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7265c80b5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7265c80b5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6f332069f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6f332069f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72e397cf4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72e397cf4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7184be565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7184be565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site has persisted throughout multiple staffing changes and expanded alongside our programs. </a:t>
            </a:r>
            <a:r>
              <a:rPr lang="en"/>
              <a:t>I’d like to note that </a:t>
            </a:r>
            <a:r>
              <a:rPr lang="en">
                <a:solidFill>
                  <a:schemeClr val="dk1"/>
                </a:solidFill>
              </a:rPr>
              <a:t>t</a:t>
            </a:r>
            <a:r>
              <a:rPr lang="en">
                <a:solidFill>
                  <a:schemeClr val="dk1"/>
                </a:solidFill>
              </a:rPr>
              <a:t>his internal hub we are sharing now was created before either Christina or myself came on board, by Ashley Brennan now with America Votes.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44e5fbee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44e5fbee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7184be565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7184be565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Internal sites can be a great space to store non-technical information and provide interfacing with non-tech staff. Supplying these resources can make our processes more transparent to non-data team members and easily </a:t>
            </a:r>
            <a:r>
              <a:rPr lang="en">
                <a:solidFill>
                  <a:schemeClr val="dk1"/>
                </a:solidFill>
              </a:rPr>
              <a:t>findable</a:t>
            </a:r>
            <a:r>
              <a:rPr lang="en">
                <a:solidFill>
                  <a:schemeClr val="dk1"/>
                </a:solidFill>
              </a:rPr>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7184be565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7184be565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handy place to host tutorials for cycle-based staff as well as day-to-day activities.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6742811b0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6742811b0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of you consider yourself data people? Drop an emoji in the chat!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7184be565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7184be565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 There is no one right way to document your processes. The first step is identifying what you already have, piece-meal and possibly outdated though it may be, try to avoid tossing everything out and starting from scratch. Chances are good there are already existing pieces and attempts at documentation that you can tie in as you build for 2025 and beyond. </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6f81274765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6f81274765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simplified illustration of a data pipeline where we see each set point of transfer (we are using the G </a:t>
            </a:r>
            <a:r>
              <a:rPr lang="en"/>
              <a:t>suite</a:t>
            </a:r>
            <a:r>
              <a:rPr lang="en"/>
              <a:t> for this). However, none of these set points are </a:t>
            </a:r>
            <a:r>
              <a:rPr b="1" lang="en"/>
              <a:t>automatically preserved</a:t>
            </a:r>
            <a:r>
              <a:rPr lang="en"/>
              <a:t> and each of them can easily break down without documentation. Can you tell me a simple pipeline at your org that is not automated or well documented? Do you delete columns before manually uploading to van? What queries are you writing and what are their </a:t>
            </a:r>
            <a:r>
              <a:rPr lang="en"/>
              <a:t>dependencies</a:t>
            </a:r>
            <a:r>
              <a:rPr lang="en"/>
              <a:t>? What issues in the preceding steps could cause a failure in the final Looker dashboard? </a:t>
            </a:r>
            <a:r>
              <a:rPr lang="en">
                <a:solidFill>
                  <a:schemeClr val="dk1"/>
                </a:solidFill>
              </a:rPr>
              <a:t>Christina will dig a bit deeper on these pipelines later </a:t>
            </a:r>
            <a:r>
              <a:rPr lang="en">
                <a:solidFill>
                  <a:schemeClr val="dk1"/>
                </a:solidFill>
              </a:rPr>
              <a:t>on</a:t>
            </a:r>
            <a:r>
              <a:rPr lang="en">
                <a:solidFill>
                  <a:schemeClr val="dk1"/>
                </a:solidFill>
              </a:rPr>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6f81274765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6f81274765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kinds of visuals are helpful for providing context that can reduce ramp-up time for new data people, as well as ensure structural continuity.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715c195c1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715c195c1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draw pipeline in Mural and elaborate on specific pieces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6f93e8d3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6f93e8d3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Visuals can facilitate our collaboration and communications so, when does it make sense to use visual aids?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6f93e8d30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6f93e8d30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In this example, </a:t>
            </a:r>
            <a:r>
              <a:rPr lang="en">
                <a:solidFill>
                  <a:schemeClr val="dk1"/>
                </a:solidFill>
              </a:rPr>
              <a:t>because we’ve included </a:t>
            </a:r>
            <a:r>
              <a:rPr lang="en" u="sng">
                <a:solidFill>
                  <a:schemeClr val="dk1"/>
                </a:solidFill>
              </a:rPr>
              <a:t>code blocks</a:t>
            </a:r>
            <a:r>
              <a:rPr lang="en">
                <a:solidFill>
                  <a:schemeClr val="dk1"/>
                </a:solidFill>
              </a:rPr>
              <a:t> the </a:t>
            </a:r>
            <a:r>
              <a:rPr lang="en" u="sng">
                <a:solidFill>
                  <a:schemeClr val="dk1"/>
                </a:solidFill>
              </a:rPr>
              <a:t>audience is technical staff </a:t>
            </a:r>
            <a:r>
              <a:rPr lang="en">
                <a:solidFill>
                  <a:schemeClr val="dk1"/>
                </a:solidFill>
              </a:rPr>
              <a:t>(anyone who might be pulling the report in the future), the</a:t>
            </a:r>
            <a:r>
              <a:rPr lang="en" u="sng">
                <a:solidFill>
                  <a:schemeClr val="dk1"/>
                </a:solidFill>
              </a:rPr>
              <a:t> purpose is to reproduce</a:t>
            </a:r>
            <a:r>
              <a:rPr lang="en">
                <a:solidFill>
                  <a:schemeClr val="dk1"/>
                </a:solidFill>
              </a:rPr>
              <a:t> funder deliverable metrics in the same manner year to year.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6f93e8d3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6f93e8d3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diagram shows the connections and flow of information between several departments. This has helped identify where weak spots are - for instance, if someone attended an Education event but was not manually entered into EveryAction, they won’t appear in the final </a:t>
            </a:r>
            <a:r>
              <a:rPr lang="en"/>
              <a:t>dashboard</a:t>
            </a:r>
            <a:r>
              <a:rPr lang="en"/>
              <a:t>. Or when we had an issue receiving the catalist voter file, it impacted our ability to create the queries used to keep the Looker dashboard updated.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 For instance, this diagram can be used to illustrate "In order to get you X as a deliverable, These steps need to happen."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7184be565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7184be565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sort of process could your organization illustrate with this kind of </a:t>
            </a:r>
            <a:r>
              <a:rPr lang="en"/>
              <a:t>process</a:t>
            </a:r>
            <a:r>
              <a:rPr lang="en"/>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6742811b0c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6742811b0c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pause to make a github account + install github desktop</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6a999321e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6a999321e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6742811b0c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6742811b0c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Purpose: to offer three different levels for technical documentation systems within your organization</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Grounding and background:</a:t>
            </a:r>
            <a:endParaRPr>
              <a:solidFill>
                <a:schemeClr val="dk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From Christina’s initial submission: Documentation strengthens collaboration, reduces ramp-up time, and ensures continuity despite turnover. With 2025 as an off-cycle year, now is the time to invest in documentation that will allow organizations to hit the ground running in 2026 with stronger infrastructure and more efficient workflows.</a:t>
            </a:r>
            <a:endParaRPr>
              <a:solidFill>
                <a:schemeClr val="dk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We are here to uplift and highlight data tools and systems that have worked for us and our teams, but we want to emphasize that the process is always ongoing and there are always new things to learn in this space. A lot of folks entering into data work experience the learning part alone. Therefore, if at any point you feel overwhelmed by the information shared today, we suggest focusing on just one process within your organization that you are hoping to change. As much as our external work is focused on changing systems, this work is the same, in changing internal processes of how we capture our own data.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6742811b0c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6742811b0c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6742811b0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6742811b0c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6742811b0c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6742811b0c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6742811b0c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6742811b0c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73b7a67b0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73b7a67b0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733d1be16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733d1be16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6742811b0c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36742811b0c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73b7a67b0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73b7a67b0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73b7a67b0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73b7a67b0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73b7a67b0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73b7a67b0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7265c80b5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7265c80b5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73b7a67b0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73b7a67b0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7184be565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7184be565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6742811b0c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6742811b0c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710eb45c52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710eb45c52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733d1be16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733d1be16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733d1be16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733d1be16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710eb45c5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710eb45c5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710eb45c52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710eb45c52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710eb45c5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710eb45c5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733d1be16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733d1be16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6f34fa74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6f34fa74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710eb45c52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710eb45c52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710eb45c52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710eb45c52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710eb45c52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710eb45c52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710eb45c52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710eb45c52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73b7a67b0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73b7a67b0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73b7a67b0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73b7a67b0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73b7a67b0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73b7a67b0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73b7a67b0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73b7a67b0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73b7a67b0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73b7a67b0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733d1be16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733d1be16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72dbf943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72dbf943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733d1be16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733d1be16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733d1be16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733d1be1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72dbf943a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72dbf943a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733d1be16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733d1be16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3733d1be16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3733d1be16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733d1be16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733d1be16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733d1be16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733d1be16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373b7a67b0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373b7a67b0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3733d1be16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3733d1be16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6742811b0c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6742811b0c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7265c80b5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7265c80b5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6742811b0c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6742811b0c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7265c80b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7265c80b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 Id="rId3" Type="http://schemas.openxmlformats.org/officeDocument/2006/relationships/hyperlink" Target="http://mural.co" TargetMode="Externa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 Id="rId3" Type="http://schemas.openxmlformats.org/officeDocument/2006/relationships/image" Target="../media/image5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2.xml"/><Relationship Id="rId3" Type="http://schemas.openxmlformats.org/officeDocument/2006/relationships/image" Target="../media/image5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6.xml"/><Relationship Id="rId3" Type="http://schemas.openxmlformats.org/officeDocument/2006/relationships/comments" Target="../comments/comment1.xml"/><Relationship Id="rId4" Type="http://schemas.openxmlformats.org/officeDocument/2006/relationships/image" Target="../media/image21.jpg"/><Relationship Id="rId9"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36.png"/><Relationship Id="rId8" Type="http://schemas.openxmlformats.org/officeDocument/2006/relationships/image" Target="../media/image32.png"/><Relationship Id="rId10"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xml"/><Relationship Id="rId3" Type="http://schemas.openxmlformats.org/officeDocument/2006/relationships/image" Target="../media/image4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4.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hyperlink" Target="https://www.holistics.io/books/setup-analytics/etl-vs-elt-what-s-the-big-dea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5.xml"/><Relationship Id="rId3" Type="http://schemas.openxmlformats.org/officeDocument/2006/relationships/hyperlink" Target="https://www.holistics.io/books/setup-analytics/etl-vs-elt-what-s-the-big-dea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6.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7.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9.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0.xml"/><Relationship Id="rId3" Type="http://schemas.openxmlformats.org/officeDocument/2006/relationships/image" Target="../media/image37.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1.xml"/><Relationship Id="rId3" Type="http://schemas.openxmlformats.org/officeDocument/2006/relationships/image" Target="../media/image41.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2.xml"/><Relationship Id="rId3" Type="http://schemas.openxmlformats.org/officeDocument/2006/relationships/image" Target="../media/image56.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3.xml"/><Relationship Id="rId3" Type="http://schemas.openxmlformats.org/officeDocument/2006/relationships/image" Target="../media/image48.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4.xml"/><Relationship Id="rId3" Type="http://schemas.openxmlformats.org/officeDocument/2006/relationships/image" Target="../media/image64.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8.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9.xml"/><Relationship Id="rId3" Type="http://schemas.openxmlformats.org/officeDocument/2006/relationships/image" Target="../media/image54.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3.xml"/><Relationship Id="rId3" Type="http://schemas.openxmlformats.org/officeDocument/2006/relationships/image" Target="../media/image60.png"/><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4.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7.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632850" y="461925"/>
            <a:ext cx="7878300" cy="240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Creating Durable Documentation for Your Data Team</a:t>
            </a:r>
            <a:endParaRPr/>
          </a:p>
          <a:p>
            <a:pPr indent="0" lvl="0" marL="0" rtl="0" algn="ctr">
              <a:spcBef>
                <a:spcPts val="0"/>
              </a:spcBef>
              <a:spcAft>
                <a:spcPts val="0"/>
              </a:spcAft>
              <a:buClr>
                <a:schemeClr val="lt1"/>
              </a:buClr>
              <a:buSzPts val="1100"/>
              <a:buNone/>
            </a:pPr>
            <a:r>
              <a:t/>
            </a:r>
            <a:endParaRPr/>
          </a:p>
        </p:txBody>
      </p:sp>
      <p:sp>
        <p:nvSpPr>
          <p:cNvPr id="372" name="Google Shape;372;p59"/>
          <p:cNvSpPr txBox="1"/>
          <p:nvPr>
            <p:ph idx="2" type="subTitle"/>
          </p:nvPr>
        </p:nvSpPr>
        <p:spPr>
          <a:xfrm>
            <a:off x="2689200" y="3636975"/>
            <a:ext cx="37656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sz="1800"/>
              <a:t>Kate Boettcher,</a:t>
            </a:r>
            <a:endParaRPr sz="1800"/>
          </a:p>
          <a:p>
            <a:pPr indent="0" lvl="0" marL="0" rtl="0" algn="ctr">
              <a:spcBef>
                <a:spcPts val="0"/>
              </a:spcBef>
              <a:spcAft>
                <a:spcPts val="0"/>
              </a:spcAft>
              <a:buClr>
                <a:schemeClr val="lt1"/>
              </a:buClr>
              <a:buSzPts val="1100"/>
              <a:buNone/>
            </a:pPr>
            <a:r>
              <a:rPr lang="en" sz="1800"/>
              <a:t>Zoe O’Reilly,</a:t>
            </a:r>
            <a:endParaRPr sz="1800"/>
          </a:p>
          <a:p>
            <a:pPr indent="0" lvl="0" marL="0" rtl="0" algn="ctr">
              <a:spcBef>
                <a:spcPts val="0"/>
              </a:spcBef>
              <a:spcAft>
                <a:spcPts val="0"/>
              </a:spcAft>
              <a:buClr>
                <a:schemeClr val="lt1"/>
              </a:buClr>
              <a:buSzPts val="1100"/>
              <a:buNone/>
            </a:pPr>
            <a:r>
              <a:rPr lang="en" sz="1800"/>
              <a:t>Christina Marikos</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cxnSp>
        <p:nvCxnSpPr>
          <p:cNvPr id="452" name="Google Shape;452;p68"/>
          <p:cNvCxnSpPr/>
          <p:nvPr/>
        </p:nvCxnSpPr>
        <p:spPr>
          <a:xfrm>
            <a:off x="702825" y="4625125"/>
            <a:ext cx="7455600" cy="0"/>
          </a:xfrm>
          <a:prstGeom prst="straightConnector1">
            <a:avLst/>
          </a:prstGeom>
          <a:noFill/>
          <a:ln cap="flat" cmpd="sng" w="9525">
            <a:solidFill>
              <a:schemeClr val="dk2"/>
            </a:solidFill>
            <a:prstDash val="solid"/>
            <a:round/>
            <a:headEnd len="med" w="med" type="none"/>
            <a:tailEnd len="med" w="med" type="none"/>
          </a:ln>
        </p:spPr>
      </p:cxnSp>
      <p:sp>
        <p:nvSpPr>
          <p:cNvPr id="453" name="Google Shape;453;p68"/>
          <p:cNvSpPr txBox="1"/>
          <p:nvPr>
            <p:ph idx="1" type="subTitle"/>
          </p:nvPr>
        </p:nvSpPr>
        <p:spPr>
          <a:xfrm>
            <a:off x="480425" y="290625"/>
            <a:ext cx="76779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Where do we currently keep data and information?</a:t>
            </a:r>
            <a:endParaRPr sz="1900"/>
          </a:p>
        </p:txBody>
      </p:sp>
      <p:sp>
        <p:nvSpPr>
          <p:cNvPr id="454" name="Google Shape;454;p6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5" name="Google Shape;455;p68"/>
          <p:cNvPicPr preferRelativeResize="0"/>
          <p:nvPr/>
        </p:nvPicPr>
        <p:blipFill>
          <a:blip r:embed="rId3">
            <a:alphaModFix/>
          </a:blip>
          <a:stretch>
            <a:fillRect/>
          </a:stretch>
        </p:blipFill>
        <p:spPr>
          <a:xfrm>
            <a:off x="5567225" y="884012"/>
            <a:ext cx="1525300" cy="20358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456" name="Google Shape;456;p68"/>
          <p:cNvPicPr preferRelativeResize="0"/>
          <p:nvPr/>
        </p:nvPicPr>
        <p:blipFill>
          <a:blip r:embed="rId4">
            <a:alphaModFix/>
          </a:blip>
          <a:stretch>
            <a:fillRect/>
          </a:stretch>
        </p:blipFill>
        <p:spPr>
          <a:xfrm>
            <a:off x="6606625" y="2340562"/>
            <a:ext cx="2006200" cy="2130099"/>
          </a:xfrm>
          <a:prstGeom prst="rect">
            <a:avLst/>
          </a:prstGeom>
          <a:noFill/>
          <a:ln>
            <a:noFill/>
          </a:ln>
        </p:spPr>
      </p:pic>
      <p:sp>
        <p:nvSpPr>
          <p:cNvPr id="457" name="Google Shape;457;p68"/>
          <p:cNvSpPr txBox="1"/>
          <p:nvPr/>
        </p:nvSpPr>
        <p:spPr>
          <a:xfrm rot="386478">
            <a:off x="7206688" y="1252524"/>
            <a:ext cx="938625" cy="90572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500">
                <a:solidFill>
                  <a:schemeClr val="dk1"/>
                </a:solidFill>
                <a:latin typeface="Barlow Light"/>
                <a:ea typeface="Barlow Light"/>
                <a:cs typeface="Barlow Light"/>
                <a:sym typeface="Barlow Light"/>
              </a:rPr>
              <a:t>🤔</a:t>
            </a:r>
            <a:endParaRPr sz="6500">
              <a:solidFill>
                <a:schemeClr val="dk1"/>
              </a:solidFill>
              <a:latin typeface="Barlow Light"/>
              <a:ea typeface="Barlow Light"/>
              <a:cs typeface="Barlow Light"/>
              <a:sym typeface="Barlow Light"/>
            </a:endParaRPr>
          </a:p>
        </p:txBody>
      </p:sp>
      <p:pic>
        <p:nvPicPr>
          <p:cNvPr id="458" name="Google Shape;458;p68"/>
          <p:cNvPicPr preferRelativeResize="0"/>
          <p:nvPr/>
        </p:nvPicPr>
        <p:blipFill>
          <a:blip r:embed="rId5">
            <a:alphaModFix/>
          </a:blip>
          <a:stretch>
            <a:fillRect/>
          </a:stretch>
        </p:blipFill>
        <p:spPr>
          <a:xfrm>
            <a:off x="702825" y="1218650"/>
            <a:ext cx="4394182" cy="325198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cxnSp>
        <p:nvCxnSpPr>
          <p:cNvPr id="463" name="Google Shape;463;p69"/>
          <p:cNvCxnSpPr/>
          <p:nvPr/>
        </p:nvCxnSpPr>
        <p:spPr>
          <a:xfrm>
            <a:off x="702825" y="4625125"/>
            <a:ext cx="7455600" cy="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69"/>
          <p:cNvSpPr txBox="1"/>
          <p:nvPr>
            <p:ph idx="1" type="subTitle"/>
          </p:nvPr>
        </p:nvSpPr>
        <p:spPr>
          <a:xfrm>
            <a:off x="480425" y="290625"/>
            <a:ext cx="74556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Three Goals for Strong Documentation Practices</a:t>
            </a:r>
            <a:endParaRPr sz="1900"/>
          </a:p>
        </p:txBody>
      </p:sp>
      <p:sp>
        <p:nvSpPr>
          <p:cNvPr id="465" name="Google Shape;465;p6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6" name="Google Shape;466;p69"/>
          <p:cNvSpPr txBox="1"/>
          <p:nvPr>
            <p:ph idx="5" type="body"/>
          </p:nvPr>
        </p:nvSpPr>
        <p:spPr>
          <a:xfrm>
            <a:off x="480425" y="963375"/>
            <a:ext cx="7677900" cy="3196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Strengthen</a:t>
            </a:r>
            <a:r>
              <a:rPr lang="en" sz="2000"/>
              <a:t> collaboration internally and ecosystem wide</a:t>
            </a:r>
            <a:endParaRPr sz="2000"/>
          </a:p>
          <a:p>
            <a:pPr indent="-355600" lvl="0" marL="457200" rtl="0" algn="l">
              <a:spcBef>
                <a:spcPts val="0"/>
              </a:spcBef>
              <a:spcAft>
                <a:spcPts val="0"/>
              </a:spcAft>
              <a:buSzPts val="2000"/>
              <a:buChar char="●"/>
            </a:pPr>
            <a:r>
              <a:rPr lang="en" sz="2000"/>
              <a:t>Reduce ramp-up time in on </a:t>
            </a:r>
            <a:r>
              <a:rPr lang="en" sz="2000"/>
              <a:t>cycle years and rapid response</a:t>
            </a:r>
            <a:endParaRPr sz="2000"/>
          </a:p>
          <a:p>
            <a:pPr indent="-355600" lvl="0" marL="457200" rtl="0" algn="l">
              <a:spcBef>
                <a:spcPts val="0"/>
              </a:spcBef>
              <a:spcAft>
                <a:spcPts val="0"/>
              </a:spcAft>
              <a:buSzPts val="2000"/>
              <a:buChar char="●"/>
            </a:pPr>
            <a:r>
              <a:rPr lang="en" sz="2000"/>
              <a:t>Ensure continuity despite turnover and get new cycle based staff up to speed fast</a:t>
            </a:r>
            <a:endParaRPr sz="2000"/>
          </a:p>
        </p:txBody>
      </p:sp>
      <p:pic>
        <p:nvPicPr>
          <p:cNvPr id="467" name="Google Shape;467;p69"/>
          <p:cNvPicPr preferRelativeResize="0"/>
          <p:nvPr/>
        </p:nvPicPr>
        <p:blipFill rotWithShape="1">
          <a:blip r:embed="rId3">
            <a:alphaModFix/>
          </a:blip>
          <a:srcRect b="10730" l="0" r="0" t="0"/>
          <a:stretch/>
        </p:blipFill>
        <p:spPr>
          <a:xfrm>
            <a:off x="2215400" y="2465075"/>
            <a:ext cx="3985626" cy="212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0"/>
          <p:cNvSpPr txBox="1"/>
          <p:nvPr>
            <p:ph type="title"/>
          </p:nvPr>
        </p:nvSpPr>
        <p:spPr>
          <a:xfrm>
            <a:off x="697350" y="3280950"/>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solidFill>
                  <a:schemeClr val="accent5"/>
                </a:solidFill>
              </a:rPr>
              <a:t>Level 1: Google workspace (sites, docs, drive)</a:t>
            </a:r>
            <a:endParaRPr>
              <a:solidFill>
                <a:schemeClr val="accent5"/>
              </a:solidFill>
            </a:endParaRPr>
          </a:p>
          <a:p>
            <a:pPr indent="0" lvl="0" marL="0" rtl="0" algn="ctr">
              <a:spcBef>
                <a:spcPts val="0"/>
              </a:spcBef>
              <a:spcAft>
                <a:spcPts val="0"/>
              </a:spcAft>
              <a:buNone/>
            </a:pPr>
            <a:r>
              <a:t/>
            </a:r>
            <a:endParaRPr/>
          </a:p>
        </p:txBody>
      </p:sp>
      <p:sp>
        <p:nvSpPr>
          <p:cNvPr id="473" name="Google Shape;473;p70"/>
          <p:cNvSpPr txBox="1"/>
          <p:nvPr>
            <p:ph idx="2" type="title"/>
          </p:nvPr>
        </p:nvSpPr>
        <p:spPr>
          <a:xfrm>
            <a:off x="3278250" y="9859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Google Shape;478;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71"/>
          <p:cNvSpPr txBox="1"/>
          <p:nvPr>
            <p:ph idx="4" type="body"/>
          </p:nvPr>
        </p:nvSpPr>
        <p:spPr>
          <a:xfrm>
            <a:off x="5471600" y="3438450"/>
            <a:ext cx="2451900" cy="961800"/>
          </a:xfrm>
          <a:prstGeom prst="rect">
            <a:avLst/>
          </a:prstGeom>
        </p:spPr>
        <p:txBody>
          <a:bodyPr anchorCtr="0" anchor="t" bIns="137150" lIns="137150" spcFirstLastPara="1" rIns="137150" wrap="square" tIns="137150">
            <a:noAutofit/>
          </a:bodyPr>
          <a:lstStyle/>
          <a:p>
            <a:pPr indent="0" lvl="0" marL="0" rtl="0" algn="l">
              <a:spcBef>
                <a:spcPts val="0"/>
              </a:spcBef>
              <a:spcAft>
                <a:spcPts val="0"/>
              </a:spcAft>
              <a:buClr>
                <a:schemeClr val="lt1"/>
              </a:buClr>
              <a:buSzPts val="1100"/>
              <a:buNone/>
            </a:pPr>
            <a:r>
              <a:t/>
            </a:r>
            <a:endParaRPr sz="800">
              <a:latin typeface="Barlow Medium"/>
              <a:ea typeface="Barlow Medium"/>
              <a:cs typeface="Barlow Medium"/>
              <a:sym typeface="Barlow Medium"/>
            </a:endParaRPr>
          </a:p>
          <a:p>
            <a:pPr indent="0" lvl="0" marL="0" rtl="0" algn="l">
              <a:spcBef>
                <a:spcPts val="0"/>
              </a:spcBef>
              <a:spcAft>
                <a:spcPts val="0"/>
              </a:spcAft>
              <a:buClr>
                <a:schemeClr val="lt1"/>
              </a:buClr>
              <a:buSzPts val="1100"/>
              <a:buNone/>
            </a:pPr>
            <a:r>
              <a:rPr lang="en" sz="1300">
                <a:latin typeface="Barlow Medium"/>
                <a:ea typeface="Barlow Medium"/>
                <a:cs typeface="Barlow Medium"/>
                <a:sym typeface="Barlow Medium"/>
              </a:rPr>
              <a:t>Allows us to avoid losing institutional knowledge over time. </a:t>
            </a:r>
            <a:endParaRPr sz="1300">
              <a:latin typeface="Barlow Medium"/>
              <a:ea typeface="Barlow Medium"/>
              <a:cs typeface="Barlow Medium"/>
              <a:sym typeface="Barlow Medium"/>
            </a:endParaRPr>
          </a:p>
          <a:p>
            <a:pPr indent="0" lvl="0" marL="0" rtl="0" algn="l">
              <a:spcBef>
                <a:spcPts val="0"/>
              </a:spcBef>
              <a:spcAft>
                <a:spcPts val="0"/>
              </a:spcAft>
              <a:buClr>
                <a:schemeClr val="lt1"/>
              </a:buClr>
              <a:buSzPts val="1100"/>
              <a:buNone/>
            </a:pPr>
            <a:r>
              <a:t/>
            </a:r>
            <a:endParaRPr sz="800">
              <a:latin typeface="Barlow Medium"/>
              <a:ea typeface="Barlow Medium"/>
              <a:cs typeface="Barlow Medium"/>
              <a:sym typeface="Barlow Medium"/>
            </a:endParaRPr>
          </a:p>
        </p:txBody>
      </p:sp>
      <p:sp>
        <p:nvSpPr>
          <p:cNvPr id="480" name="Google Shape;480;p71"/>
          <p:cNvSpPr txBox="1"/>
          <p:nvPr>
            <p:ph idx="1" type="body"/>
          </p:nvPr>
        </p:nvSpPr>
        <p:spPr>
          <a:xfrm>
            <a:off x="1109750" y="845975"/>
            <a:ext cx="3518400" cy="1103100"/>
          </a:xfrm>
          <a:prstGeom prst="rect">
            <a:avLst/>
          </a:prstGeom>
        </p:spPr>
        <p:txBody>
          <a:bodyPr anchorCtr="0" anchor="t" bIns="274300" lIns="274300" spcFirstLastPara="1" rIns="274300" wrap="square" tIns="0">
            <a:noAutofit/>
          </a:bodyPr>
          <a:lstStyle/>
          <a:p>
            <a:pPr indent="0" lvl="0" marL="0" rtl="0" algn="l">
              <a:spcBef>
                <a:spcPts val="0"/>
              </a:spcBef>
              <a:spcAft>
                <a:spcPts val="0"/>
              </a:spcAft>
              <a:buClr>
                <a:schemeClr val="lt1"/>
              </a:buClr>
              <a:buSzPts val="1100"/>
              <a:buNone/>
            </a:pPr>
            <a:r>
              <a:t/>
            </a:r>
            <a:endParaRPr/>
          </a:p>
          <a:p>
            <a:pPr indent="0" lvl="0" marL="0" rtl="0" algn="l">
              <a:spcBef>
                <a:spcPts val="0"/>
              </a:spcBef>
              <a:spcAft>
                <a:spcPts val="0"/>
              </a:spcAft>
              <a:buClr>
                <a:schemeClr val="lt1"/>
              </a:buClr>
              <a:buSzPts val="1100"/>
              <a:buNone/>
            </a:pPr>
            <a:r>
              <a:rPr lang="en" sz="1400"/>
              <a:t>Documentation is crucial for preserving and disseminating specialized knowledge that might otherwise be lost or siloed.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2"/>
          <p:cNvSpPr txBox="1"/>
          <p:nvPr>
            <p:ph idx="5" type="body"/>
          </p:nvPr>
        </p:nvSpPr>
        <p:spPr>
          <a:xfrm>
            <a:off x="480425" y="963375"/>
            <a:ext cx="4878300" cy="319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Robust documentation is a lifesaver for any organization</a:t>
            </a:r>
            <a:endParaRPr sz="1600"/>
          </a:p>
          <a:p>
            <a:pPr indent="-330200" lvl="0" marL="457200" rtl="0" algn="l">
              <a:spcBef>
                <a:spcPts val="0"/>
              </a:spcBef>
              <a:spcAft>
                <a:spcPts val="0"/>
              </a:spcAft>
              <a:buSzPts val="1600"/>
              <a:buChar char="●"/>
            </a:pPr>
            <a:r>
              <a:rPr lang="en" sz="1600"/>
              <a:t>Our industry is prone to cyclical turnover and the need for rapid responses</a:t>
            </a:r>
            <a:endParaRPr sz="1600"/>
          </a:p>
          <a:p>
            <a:pPr indent="-330200" lvl="0" marL="457200" rtl="0" algn="l">
              <a:spcBef>
                <a:spcPts val="0"/>
              </a:spcBef>
              <a:spcAft>
                <a:spcPts val="0"/>
              </a:spcAft>
              <a:buSzPts val="1600"/>
              <a:buChar char="●"/>
            </a:pPr>
            <a:r>
              <a:rPr lang="en" sz="1600"/>
              <a:t>It is not just about recording what exists, but also about preserving the knowledge of the how and the why surrounding the data</a:t>
            </a:r>
            <a:endParaRPr sz="1600"/>
          </a:p>
        </p:txBody>
      </p:sp>
      <p:cxnSp>
        <p:nvCxnSpPr>
          <p:cNvPr id="486" name="Google Shape;486;p72"/>
          <p:cNvCxnSpPr/>
          <p:nvPr/>
        </p:nvCxnSpPr>
        <p:spPr>
          <a:xfrm>
            <a:off x="702825" y="4625125"/>
            <a:ext cx="7455600" cy="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72"/>
          <p:cNvSpPr txBox="1"/>
          <p:nvPr>
            <p:ph idx="1" type="subTitle"/>
          </p:nvPr>
        </p:nvSpPr>
        <p:spPr>
          <a:xfrm>
            <a:off x="480425" y="290625"/>
            <a:ext cx="76779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Why Documentation Matters Long Term</a:t>
            </a:r>
            <a:endParaRPr sz="1900"/>
          </a:p>
        </p:txBody>
      </p:sp>
      <p:sp>
        <p:nvSpPr>
          <p:cNvPr id="488" name="Google Shape;488;p7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3"/>
          <p:cNvSpPr txBox="1"/>
          <p:nvPr>
            <p:ph idx="5" type="body"/>
          </p:nvPr>
        </p:nvSpPr>
        <p:spPr>
          <a:xfrm>
            <a:off x="480425" y="963375"/>
            <a:ext cx="4878300" cy="160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Data Dictionaries/Glossaries</a:t>
            </a:r>
            <a:endParaRPr sz="1600"/>
          </a:p>
          <a:p>
            <a:pPr indent="-317500" lvl="1" marL="914400" rtl="0" algn="l">
              <a:spcBef>
                <a:spcPts val="0"/>
              </a:spcBef>
              <a:spcAft>
                <a:spcPts val="0"/>
              </a:spcAft>
              <a:buSzPts val="1400"/>
              <a:buChar char="○"/>
            </a:pPr>
            <a:r>
              <a:rPr lang="en"/>
              <a:t>Speak the same language</a:t>
            </a:r>
            <a:endParaRPr/>
          </a:p>
          <a:p>
            <a:pPr indent="-330200" lvl="0" marL="457200" rtl="0" algn="l">
              <a:spcBef>
                <a:spcPts val="0"/>
              </a:spcBef>
              <a:spcAft>
                <a:spcPts val="0"/>
              </a:spcAft>
              <a:buSzPts val="1600"/>
              <a:buChar char="●"/>
            </a:pPr>
            <a:r>
              <a:rPr lang="en" sz="1600"/>
              <a:t>Quarterly Reporting</a:t>
            </a:r>
            <a:endParaRPr sz="1600"/>
          </a:p>
          <a:p>
            <a:pPr indent="-317500" lvl="1" marL="914400" rtl="0" algn="l">
              <a:spcBef>
                <a:spcPts val="0"/>
              </a:spcBef>
              <a:spcAft>
                <a:spcPts val="0"/>
              </a:spcAft>
              <a:buSzPts val="1400"/>
              <a:buChar char="○"/>
            </a:pPr>
            <a:r>
              <a:rPr lang="en"/>
              <a:t>Maintain and expand workflows</a:t>
            </a:r>
            <a:endParaRPr/>
          </a:p>
          <a:p>
            <a:pPr indent="-330200" lvl="0" marL="457200" rtl="0" algn="l">
              <a:spcBef>
                <a:spcPts val="0"/>
              </a:spcBef>
              <a:spcAft>
                <a:spcPts val="0"/>
              </a:spcAft>
              <a:buSzPts val="1600"/>
              <a:buChar char="●"/>
            </a:pPr>
            <a:r>
              <a:rPr lang="en" sz="1600"/>
              <a:t>Internal sites</a:t>
            </a:r>
            <a:endParaRPr sz="1600"/>
          </a:p>
          <a:p>
            <a:pPr indent="-317500" lvl="1" marL="914400" rtl="0" algn="l">
              <a:spcBef>
                <a:spcPts val="0"/>
              </a:spcBef>
              <a:spcAft>
                <a:spcPts val="0"/>
              </a:spcAft>
              <a:buSzPts val="1400"/>
              <a:buChar char="○"/>
            </a:pPr>
            <a:r>
              <a:rPr lang="en"/>
              <a:t>Centralized</a:t>
            </a:r>
            <a:r>
              <a:rPr lang="en"/>
              <a:t> organizational data</a:t>
            </a:r>
            <a:endParaRPr/>
          </a:p>
          <a:p>
            <a:pPr indent="0" lvl="0" marL="0" rtl="0" algn="l">
              <a:spcBef>
                <a:spcPts val="0"/>
              </a:spcBef>
              <a:spcAft>
                <a:spcPts val="0"/>
              </a:spcAft>
              <a:buNone/>
            </a:pPr>
            <a:r>
              <a:t/>
            </a:r>
            <a:endParaRPr sz="1600"/>
          </a:p>
        </p:txBody>
      </p:sp>
      <p:cxnSp>
        <p:nvCxnSpPr>
          <p:cNvPr id="494" name="Google Shape;494;p73"/>
          <p:cNvCxnSpPr/>
          <p:nvPr/>
        </p:nvCxnSpPr>
        <p:spPr>
          <a:xfrm>
            <a:off x="702825" y="4625125"/>
            <a:ext cx="7455600" cy="0"/>
          </a:xfrm>
          <a:prstGeom prst="straightConnector1">
            <a:avLst/>
          </a:prstGeom>
          <a:noFill/>
          <a:ln cap="flat" cmpd="sng" w="9525">
            <a:solidFill>
              <a:schemeClr val="dk2"/>
            </a:solidFill>
            <a:prstDash val="solid"/>
            <a:round/>
            <a:headEnd len="med" w="med" type="none"/>
            <a:tailEnd len="med" w="med" type="none"/>
          </a:ln>
        </p:spPr>
      </p:cxnSp>
      <p:sp>
        <p:nvSpPr>
          <p:cNvPr id="495" name="Google Shape;495;p73"/>
          <p:cNvSpPr txBox="1"/>
          <p:nvPr>
            <p:ph idx="1" type="subTitle"/>
          </p:nvPr>
        </p:nvSpPr>
        <p:spPr>
          <a:xfrm>
            <a:off x="480425" y="290625"/>
            <a:ext cx="76779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Level 1 Documentation</a:t>
            </a:r>
            <a:endParaRPr sz="1900"/>
          </a:p>
        </p:txBody>
      </p:sp>
      <p:sp>
        <p:nvSpPr>
          <p:cNvPr id="496" name="Google Shape;496;p7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7" name="Google Shape;497;p73" title="datagloassary.png"/>
          <p:cNvPicPr preferRelativeResize="0"/>
          <p:nvPr/>
        </p:nvPicPr>
        <p:blipFill rotWithShape="1">
          <a:blip r:embed="rId3">
            <a:alphaModFix/>
          </a:blip>
          <a:srcRect b="0" l="9359" r="10921" t="0"/>
          <a:stretch/>
        </p:blipFill>
        <p:spPr>
          <a:xfrm>
            <a:off x="5686138" y="784338"/>
            <a:ext cx="1828801" cy="2134318"/>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498" name="Google Shape;498;p73" title="Screenshot 2025-07-24 at 12.52.20 PM.png"/>
          <p:cNvPicPr preferRelativeResize="0"/>
          <p:nvPr/>
        </p:nvPicPr>
        <p:blipFill>
          <a:blip r:embed="rId4">
            <a:alphaModFix/>
          </a:blip>
          <a:stretch>
            <a:fillRect/>
          </a:stretch>
        </p:blipFill>
        <p:spPr>
          <a:xfrm>
            <a:off x="3310162" y="2499700"/>
            <a:ext cx="3657600" cy="123693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499" name="Google Shape;499;p73"/>
          <p:cNvPicPr preferRelativeResize="0"/>
          <p:nvPr/>
        </p:nvPicPr>
        <p:blipFill>
          <a:blip r:embed="rId5">
            <a:alphaModFix/>
          </a:blip>
          <a:stretch>
            <a:fillRect/>
          </a:stretch>
        </p:blipFill>
        <p:spPr>
          <a:xfrm>
            <a:off x="956675" y="2918662"/>
            <a:ext cx="2829716" cy="123444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4"/>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Docs</a:t>
            </a:r>
            <a:endParaRPr sz="1600"/>
          </a:p>
        </p:txBody>
      </p:sp>
      <p:sp>
        <p:nvSpPr>
          <p:cNvPr id="505" name="Google Shape;505;p74"/>
          <p:cNvSpPr txBox="1"/>
          <p:nvPr>
            <p:ph type="title"/>
          </p:nvPr>
        </p:nvSpPr>
        <p:spPr>
          <a:xfrm>
            <a:off x="702825" y="1575725"/>
            <a:ext cx="35292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Documenting with Terminology Glossaries and Data Dictionaries</a:t>
            </a:r>
            <a:endParaRPr/>
          </a:p>
        </p:txBody>
      </p:sp>
      <p:sp>
        <p:nvSpPr>
          <p:cNvPr id="506" name="Google Shape;506;p74"/>
          <p:cNvSpPr txBox="1"/>
          <p:nvPr>
            <p:ph idx="4294967295" type="title"/>
          </p:nvPr>
        </p:nvSpPr>
        <p:spPr>
          <a:xfrm>
            <a:off x="702825" y="2118950"/>
            <a:ext cx="3422400" cy="23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A data dictionary or glossary establishes certain ground rules for  documentation and helps to ensure that everyone is speaking the same language.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Clr>
                <a:schemeClr val="lt1"/>
              </a:buClr>
              <a:buSzPts val="1100"/>
              <a:buFont typeface="Arial"/>
              <a:buNone/>
            </a:pPr>
            <a:r>
              <a:rPr lang="en" sz="1100">
                <a:solidFill>
                  <a:schemeClr val="lt1"/>
                </a:solidFill>
                <a:latin typeface="Barlow Light"/>
                <a:ea typeface="Barlow Light"/>
                <a:cs typeface="Barlow Light"/>
                <a:sym typeface="Barlow Light"/>
              </a:rPr>
              <a:t>It ensures consistency in data use across the organization and reduces ramp-up time for new staff members.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p:txBody>
      </p:sp>
      <p:cxnSp>
        <p:nvCxnSpPr>
          <p:cNvPr id="507" name="Google Shape;507;p74"/>
          <p:cNvCxnSpPr/>
          <p:nvPr/>
        </p:nvCxnSpPr>
        <p:spPr>
          <a:xfrm flipH="1" rot="10800000">
            <a:off x="791150" y="1369775"/>
            <a:ext cx="3783300" cy="18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74"/>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509" name="Google Shape;509;p7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0" name="Google Shape;510;p74" title="datagloassary.png"/>
          <p:cNvPicPr preferRelativeResize="0"/>
          <p:nvPr/>
        </p:nvPicPr>
        <p:blipFill rotWithShape="1">
          <a:blip r:embed="rId3">
            <a:alphaModFix/>
          </a:blip>
          <a:srcRect b="0" l="9359" r="10921" t="0"/>
          <a:stretch/>
        </p:blipFill>
        <p:spPr>
          <a:xfrm>
            <a:off x="4364663" y="250825"/>
            <a:ext cx="3886425" cy="45396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5"/>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Docs</a:t>
            </a:r>
            <a:endParaRPr sz="1600"/>
          </a:p>
        </p:txBody>
      </p:sp>
      <p:sp>
        <p:nvSpPr>
          <p:cNvPr id="516" name="Google Shape;516;p75"/>
          <p:cNvSpPr txBox="1"/>
          <p:nvPr>
            <p:ph type="title"/>
          </p:nvPr>
        </p:nvSpPr>
        <p:spPr>
          <a:xfrm>
            <a:off x="702825" y="1575725"/>
            <a:ext cx="35292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Documenting with Terminology Glossaries and Data Dictionaries</a:t>
            </a:r>
            <a:endParaRPr/>
          </a:p>
        </p:txBody>
      </p:sp>
      <p:sp>
        <p:nvSpPr>
          <p:cNvPr id="517" name="Google Shape;517;p75"/>
          <p:cNvSpPr txBox="1"/>
          <p:nvPr>
            <p:ph idx="4294967295" type="title"/>
          </p:nvPr>
        </p:nvSpPr>
        <p:spPr>
          <a:xfrm>
            <a:off x="702825" y="2118950"/>
            <a:ext cx="3422400" cy="23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The Big Data Glossary image seen here is an example of a simple, non-technical data document.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While this is a glossary and not a data dictionary, it is an example of a clean document that outlines the terminology, and the shared language, used throughout your org.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These tools are especially useful when bringing new staff up to speed.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p:txBody>
      </p:sp>
      <p:cxnSp>
        <p:nvCxnSpPr>
          <p:cNvPr id="518" name="Google Shape;518;p75"/>
          <p:cNvCxnSpPr/>
          <p:nvPr/>
        </p:nvCxnSpPr>
        <p:spPr>
          <a:xfrm flipH="1" rot="10800000">
            <a:off x="791150" y="1369775"/>
            <a:ext cx="3783300" cy="1800"/>
          </a:xfrm>
          <a:prstGeom prst="straightConnector1">
            <a:avLst/>
          </a:prstGeom>
          <a:noFill/>
          <a:ln cap="flat" cmpd="sng" w="9525">
            <a:solidFill>
              <a:schemeClr val="dk2"/>
            </a:solidFill>
            <a:prstDash val="solid"/>
            <a:round/>
            <a:headEnd len="med" w="med" type="none"/>
            <a:tailEnd len="med" w="med" type="none"/>
          </a:ln>
        </p:spPr>
      </p:cxnSp>
      <p:sp>
        <p:nvSpPr>
          <p:cNvPr id="519" name="Google Shape;519;p75"/>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520" name="Google Shape;520;p7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1" name="Google Shape;521;p75" title="datagloassary.png"/>
          <p:cNvPicPr preferRelativeResize="0"/>
          <p:nvPr/>
        </p:nvPicPr>
        <p:blipFill rotWithShape="1">
          <a:blip r:embed="rId3">
            <a:alphaModFix/>
          </a:blip>
          <a:srcRect b="0" l="9359" r="10921" t="0"/>
          <a:stretch/>
        </p:blipFill>
        <p:spPr>
          <a:xfrm>
            <a:off x="4364663" y="250825"/>
            <a:ext cx="3886425" cy="45396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6"/>
          <p:cNvSpPr txBox="1"/>
          <p:nvPr>
            <p:ph idx="1" type="subTitle"/>
          </p:nvPr>
        </p:nvSpPr>
        <p:spPr>
          <a:xfrm>
            <a:off x="480426" y="290625"/>
            <a:ext cx="44259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Your Data Dictionary or Glossary</a:t>
            </a:r>
            <a:endParaRPr/>
          </a:p>
        </p:txBody>
      </p:sp>
      <p:sp>
        <p:nvSpPr>
          <p:cNvPr id="527" name="Google Shape;527;p76"/>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Key Points</a:t>
            </a:r>
            <a:endParaRPr/>
          </a:p>
        </p:txBody>
      </p:sp>
      <p:sp>
        <p:nvSpPr>
          <p:cNvPr id="528" name="Google Shape;528;p76"/>
          <p:cNvSpPr txBox="1"/>
          <p:nvPr/>
        </p:nvSpPr>
        <p:spPr>
          <a:xfrm>
            <a:off x="5279375" y="1911125"/>
            <a:ext cx="3237600" cy="10947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Create a spreadsheet or a document format that suits your organization's needs and preferences</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529" name="Google Shape;529;p76"/>
          <p:cNvSpPr txBox="1"/>
          <p:nvPr/>
        </p:nvSpPr>
        <p:spPr>
          <a:xfrm>
            <a:off x="5279375" y="1576485"/>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FORMAT</a:t>
            </a:r>
            <a:endParaRPr>
              <a:solidFill>
                <a:schemeClr val="lt1"/>
              </a:solidFill>
              <a:latin typeface="Hepta Slab Medium"/>
              <a:ea typeface="Hepta Slab Medium"/>
              <a:cs typeface="Hepta Slab Medium"/>
              <a:sym typeface="Hepta Slab Medium"/>
            </a:endParaRPr>
          </a:p>
        </p:txBody>
      </p:sp>
      <p:sp>
        <p:nvSpPr>
          <p:cNvPr id="530" name="Google Shape;530;p76"/>
          <p:cNvSpPr txBox="1"/>
          <p:nvPr/>
        </p:nvSpPr>
        <p:spPr>
          <a:xfrm>
            <a:off x="5279375" y="3830075"/>
            <a:ext cx="31710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Regularly review and update. Versioning the file lets you keep track of changes over time. The versioning is automatic if you use a web-based file system (or wiki) like Git.</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531" name="Google Shape;531;p76"/>
          <p:cNvSpPr txBox="1"/>
          <p:nvPr/>
        </p:nvSpPr>
        <p:spPr>
          <a:xfrm>
            <a:off x="5279375" y="3495410"/>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MAINTAIN</a:t>
            </a:r>
            <a:endParaRPr>
              <a:solidFill>
                <a:schemeClr val="lt1"/>
              </a:solidFill>
              <a:latin typeface="Hepta Slab Medium"/>
              <a:ea typeface="Hepta Slab Medium"/>
              <a:cs typeface="Hepta Slab Medium"/>
              <a:sym typeface="Hepta Slab Medium"/>
            </a:endParaRPr>
          </a:p>
        </p:txBody>
      </p:sp>
      <p:sp>
        <p:nvSpPr>
          <p:cNvPr id="532" name="Google Shape;532;p76"/>
          <p:cNvSpPr txBox="1"/>
          <p:nvPr/>
        </p:nvSpPr>
        <p:spPr>
          <a:xfrm>
            <a:off x="791150" y="1911125"/>
            <a:ext cx="32739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Assign ownership of the data dictionary to a specific individual or team to ensure </a:t>
            </a:r>
            <a:br>
              <a:rPr lang="en" sz="1100">
                <a:solidFill>
                  <a:schemeClr val="lt1"/>
                </a:solidFill>
                <a:latin typeface="Barlow Light"/>
                <a:ea typeface="Barlow Light"/>
                <a:cs typeface="Barlow Light"/>
                <a:sym typeface="Barlow Light"/>
              </a:rPr>
            </a:br>
            <a:r>
              <a:rPr lang="en" sz="1100">
                <a:solidFill>
                  <a:schemeClr val="lt1"/>
                </a:solidFill>
                <a:latin typeface="Barlow Light"/>
                <a:ea typeface="Barlow Light"/>
                <a:cs typeface="Barlow Light"/>
                <a:sym typeface="Barlow Light"/>
              </a:rPr>
              <a:t>accountability and regular updates</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533" name="Google Shape;533;p76"/>
          <p:cNvSpPr txBox="1"/>
          <p:nvPr/>
        </p:nvSpPr>
        <p:spPr>
          <a:xfrm>
            <a:off x="791175" y="1576485"/>
            <a:ext cx="18603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OWNERSHIP</a:t>
            </a:r>
            <a:endParaRPr>
              <a:solidFill>
                <a:schemeClr val="lt1"/>
              </a:solidFill>
              <a:latin typeface="Hepta Slab Medium"/>
              <a:ea typeface="Hepta Slab Medium"/>
              <a:cs typeface="Hepta Slab Medium"/>
              <a:sym typeface="Hepta Slab Medium"/>
            </a:endParaRPr>
          </a:p>
        </p:txBody>
      </p:sp>
      <p:sp>
        <p:nvSpPr>
          <p:cNvPr id="534" name="Google Shape;534;p76"/>
          <p:cNvSpPr txBox="1"/>
          <p:nvPr/>
        </p:nvSpPr>
        <p:spPr>
          <a:xfrm>
            <a:off x="791150" y="3830075"/>
            <a:ext cx="32739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dk1"/>
                </a:solidFill>
                <a:latin typeface="Barlow Light"/>
                <a:ea typeface="Barlow Light"/>
                <a:cs typeface="Barlow Light"/>
                <a:sym typeface="Barlow Light"/>
              </a:rPr>
              <a:t>Define and document terms and definitions. </a:t>
            </a:r>
            <a:br>
              <a:rPr lang="en" sz="1100">
                <a:solidFill>
                  <a:schemeClr val="dk1"/>
                </a:solidFill>
                <a:latin typeface="Barlow Light"/>
                <a:ea typeface="Barlow Light"/>
                <a:cs typeface="Barlow Light"/>
                <a:sym typeface="Barlow Light"/>
              </a:rPr>
            </a:br>
            <a:r>
              <a:rPr lang="en" sz="1100">
                <a:solidFill>
                  <a:schemeClr val="dk1"/>
                </a:solidFill>
                <a:latin typeface="Barlow Light"/>
                <a:ea typeface="Barlow Light"/>
                <a:cs typeface="Barlow Light"/>
                <a:sym typeface="Barlow Light"/>
              </a:rPr>
              <a:t>This is not just common industry terms but the shared language used to communicate data tools to non-data staff</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dk1"/>
              </a:solidFill>
              <a:latin typeface="Barlow Light"/>
              <a:ea typeface="Barlow Light"/>
              <a:cs typeface="Barlow Light"/>
              <a:sym typeface="Barlow Light"/>
            </a:endParaRPr>
          </a:p>
        </p:txBody>
      </p:sp>
      <p:sp>
        <p:nvSpPr>
          <p:cNvPr id="535" name="Google Shape;535;p76"/>
          <p:cNvSpPr txBox="1"/>
          <p:nvPr/>
        </p:nvSpPr>
        <p:spPr>
          <a:xfrm>
            <a:off x="791175" y="3495407"/>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COLLABORATE</a:t>
            </a:r>
            <a:endParaRPr>
              <a:solidFill>
                <a:schemeClr val="dk1"/>
              </a:solidFill>
              <a:latin typeface="Hepta Slab Medium"/>
              <a:ea typeface="Hepta Slab Medium"/>
              <a:cs typeface="Hepta Slab Medium"/>
              <a:sym typeface="Hepta Slab Medium"/>
            </a:endParaRPr>
          </a:p>
        </p:txBody>
      </p:sp>
      <p:sp>
        <p:nvSpPr>
          <p:cNvPr id="536" name="Google Shape;536;p7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7"/>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Docs</a:t>
            </a:r>
            <a:endParaRPr sz="1600"/>
          </a:p>
        </p:txBody>
      </p:sp>
      <p:sp>
        <p:nvSpPr>
          <p:cNvPr id="542" name="Google Shape;542;p77"/>
          <p:cNvSpPr txBox="1"/>
          <p:nvPr>
            <p:ph type="title"/>
          </p:nvPr>
        </p:nvSpPr>
        <p:spPr>
          <a:xfrm>
            <a:off x="702825" y="1575725"/>
            <a:ext cx="31341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the Initial Document</a:t>
            </a:r>
            <a:endParaRPr/>
          </a:p>
        </p:txBody>
      </p:sp>
      <p:sp>
        <p:nvSpPr>
          <p:cNvPr id="543" name="Google Shape;543;p77"/>
          <p:cNvSpPr txBox="1"/>
          <p:nvPr>
            <p:ph idx="4294967295" type="title"/>
          </p:nvPr>
        </p:nvSpPr>
        <p:spPr>
          <a:xfrm>
            <a:off x="702825" y="2042750"/>
            <a:ext cx="7543800" cy="13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Start with basic information about the data</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Term or Field Names</a:t>
            </a:r>
            <a:endParaRPr sz="1100">
              <a:solidFill>
                <a:schemeClr val="lt1"/>
              </a:solidFill>
              <a:latin typeface="Barlow Light"/>
              <a:ea typeface="Barlow Light"/>
              <a:cs typeface="Barlow Light"/>
              <a:sym typeface="Barlow Light"/>
            </a:endParaRPr>
          </a:p>
          <a:p>
            <a:pPr indent="-298450" lvl="1" marL="9144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Include a full “human readable” name of the element if the dataset uses codes or abbreviations</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Define and describe each term/field name</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Enable versioning (Christina will go further into versioning a little later on)</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p:txBody>
      </p:sp>
      <p:cxnSp>
        <p:nvCxnSpPr>
          <p:cNvPr id="544" name="Google Shape;544;p77"/>
          <p:cNvCxnSpPr/>
          <p:nvPr/>
        </p:nvCxnSpPr>
        <p:spPr>
          <a:xfrm>
            <a:off x="791150" y="1371575"/>
            <a:ext cx="7455600" cy="0"/>
          </a:xfrm>
          <a:prstGeom prst="straightConnector1">
            <a:avLst/>
          </a:prstGeom>
          <a:noFill/>
          <a:ln cap="flat" cmpd="sng" w="9525">
            <a:solidFill>
              <a:schemeClr val="dk2"/>
            </a:solidFill>
            <a:prstDash val="solid"/>
            <a:round/>
            <a:headEnd len="med" w="med" type="none"/>
            <a:tailEnd len="med" w="med" type="none"/>
          </a:ln>
        </p:spPr>
      </p:cxnSp>
      <p:sp>
        <p:nvSpPr>
          <p:cNvPr id="545" name="Google Shape;545;p7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546" name="Google Shape;546;p7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7" name="Google Shape;547;p77" title="Screenshot 2025-07-24 at 12.52.20 PM.png"/>
          <p:cNvPicPr preferRelativeResize="0"/>
          <p:nvPr/>
        </p:nvPicPr>
        <p:blipFill>
          <a:blip r:embed="rId3">
            <a:alphaModFix/>
          </a:blip>
          <a:stretch>
            <a:fillRect/>
          </a:stretch>
        </p:blipFill>
        <p:spPr>
          <a:xfrm>
            <a:off x="1962212" y="3192450"/>
            <a:ext cx="5025024" cy="170010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idx="1" type="body"/>
          </p:nvPr>
        </p:nvSpPr>
        <p:spPr>
          <a:xfrm>
            <a:off x="479000" y="387700"/>
            <a:ext cx="3074700" cy="10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Introductions</a:t>
            </a:r>
            <a:endParaRPr sz="3100"/>
          </a:p>
        </p:txBody>
      </p:sp>
      <p:sp>
        <p:nvSpPr>
          <p:cNvPr id="378" name="Google Shape;378;p60"/>
          <p:cNvSpPr txBox="1"/>
          <p:nvPr>
            <p:ph idx="8" type="body"/>
          </p:nvPr>
        </p:nvSpPr>
        <p:spPr>
          <a:xfrm>
            <a:off x="2780156" y="2042423"/>
            <a:ext cx="1917900" cy="6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i="1" lang="en" sz="1300"/>
              <a:t>Rural Arizona Action,</a:t>
            </a:r>
            <a:br>
              <a:rPr i="1" lang="en" sz="1300"/>
            </a:br>
            <a:r>
              <a:rPr i="1" lang="en" sz="1300"/>
              <a:t>Data Coordinator, she/her</a:t>
            </a:r>
            <a:endParaRPr i="1" sz="1300"/>
          </a:p>
        </p:txBody>
      </p:sp>
      <p:sp>
        <p:nvSpPr>
          <p:cNvPr id="379" name="Google Shape;379;p60"/>
          <p:cNvSpPr txBox="1"/>
          <p:nvPr>
            <p:ph idx="9" type="body"/>
          </p:nvPr>
        </p:nvSpPr>
        <p:spPr>
          <a:xfrm>
            <a:off x="5103267" y="2042423"/>
            <a:ext cx="1917900" cy="6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i="1" lang="en" sz="1300"/>
              <a:t>Rural Arizona Action, Data Manager, she/her</a:t>
            </a:r>
            <a:endParaRPr sz="1300"/>
          </a:p>
        </p:txBody>
      </p:sp>
      <p:sp>
        <p:nvSpPr>
          <p:cNvPr id="380" name="Google Shape;380;p60"/>
          <p:cNvSpPr txBox="1"/>
          <p:nvPr>
            <p:ph idx="14" type="body"/>
          </p:nvPr>
        </p:nvSpPr>
        <p:spPr>
          <a:xfrm>
            <a:off x="479004" y="1312550"/>
            <a:ext cx="19179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KATE BOETTCHER</a:t>
            </a:r>
            <a:endParaRPr sz="1300"/>
          </a:p>
        </p:txBody>
      </p:sp>
      <p:sp>
        <p:nvSpPr>
          <p:cNvPr id="381" name="Google Shape;381;p60"/>
          <p:cNvSpPr txBox="1"/>
          <p:nvPr>
            <p:ph idx="15" type="body"/>
          </p:nvPr>
        </p:nvSpPr>
        <p:spPr>
          <a:xfrm>
            <a:off x="2780160" y="1312550"/>
            <a:ext cx="19179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None/>
            </a:pPr>
            <a:r>
              <a:rPr lang="en" sz="1300"/>
              <a:t>ZOE </a:t>
            </a:r>
            <a:r>
              <a:rPr lang="en" sz="1300"/>
              <a:t> O’REILLY</a:t>
            </a:r>
            <a:endParaRPr sz="1300"/>
          </a:p>
        </p:txBody>
      </p:sp>
      <p:sp>
        <p:nvSpPr>
          <p:cNvPr id="382" name="Google Shape;382;p60"/>
          <p:cNvSpPr txBox="1"/>
          <p:nvPr>
            <p:ph idx="16" type="body"/>
          </p:nvPr>
        </p:nvSpPr>
        <p:spPr>
          <a:xfrm>
            <a:off x="5102513" y="1312550"/>
            <a:ext cx="1917900" cy="6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None/>
            </a:pPr>
            <a:r>
              <a:rPr lang="en" sz="1300"/>
              <a:t>CHRISTINA MARIKOS</a:t>
            </a:r>
            <a:endParaRPr sz="1300"/>
          </a:p>
        </p:txBody>
      </p:sp>
      <p:sp>
        <p:nvSpPr>
          <p:cNvPr id="383" name="Google Shape;383;p60"/>
          <p:cNvSpPr txBox="1"/>
          <p:nvPr>
            <p:ph idx="8" type="body"/>
          </p:nvPr>
        </p:nvSpPr>
        <p:spPr>
          <a:xfrm>
            <a:off x="479000" y="2042423"/>
            <a:ext cx="1917900" cy="6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i="1" lang="en" sz="1300"/>
              <a:t>One Arizona, Data Manager, she/her</a:t>
            </a:r>
            <a:endParaRPr sz="1300"/>
          </a:p>
        </p:txBody>
      </p:sp>
      <p:sp>
        <p:nvSpPr>
          <p:cNvPr id="384" name="Google Shape;384;p6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8"/>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Data Dictionary Example</a:t>
            </a:r>
            <a:endParaRPr sz="1600"/>
          </a:p>
        </p:txBody>
      </p:sp>
      <p:cxnSp>
        <p:nvCxnSpPr>
          <p:cNvPr id="553" name="Google Shape;553;p78"/>
          <p:cNvCxnSpPr/>
          <p:nvPr/>
        </p:nvCxnSpPr>
        <p:spPr>
          <a:xfrm flipH="1" rot="10800000">
            <a:off x="791150" y="1361075"/>
            <a:ext cx="7442400" cy="10500"/>
          </a:xfrm>
          <a:prstGeom prst="straightConnector1">
            <a:avLst/>
          </a:prstGeom>
          <a:noFill/>
          <a:ln cap="flat" cmpd="sng" w="9525">
            <a:solidFill>
              <a:schemeClr val="dk2"/>
            </a:solidFill>
            <a:prstDash val="solid"/>
            <a:round/>
            <a:headEnd len="med" w="med" type="none"/>
            <a:tailEnd len="med" w="med" type="none"/>
          </a:ln>
        </p:spPr>
      </p:cxnSp>
      <p:sp>
        <p:nvSpPr>
          <p:cNvPr id="554" name="Google Shape;554;p78"/>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555" name="Google Shape;555;p7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6" name="Google Shape;556;p78" title="Screenshot 2025-07-24 at 12.52.20 PM.png"/>
          <p:cNvPicPr preferRelativeResize="0"/>
          <p:nvPr/>
        </p:nvPicPr>
        <p:blipFill>
          <a:blip r:embed="rId3">
            <a:alphaModFix/>
          </a:blip>
          <a:stretch>
            <a:fillRect/>
          </a:stretch>
        </p:blipFill>
        <p:spPr>
          <a:xfrm>
            <a:off x="95275" y="1644575"/>
            <a:ext cx="8953452" cy="30291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557" name="Google Shape;557;p78"/>
          <p:cNvSpPr/>
          <p:nvPr/>
        </p:nvSpPr>
        <p:spPr>
          <a:xfrm>
            <a:off x="0" y="3125700"/>
            <a:ext cx="1006800" cy="4410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9"/>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Docs</a:t>
            </a:r>
            <a:endParaRPr sz="1600"/>
          </a:p>
        </p:txBody>
      </p:sp>
      <p:sp>
        <p:nvSpPr>
          <p:cNvPr id="563" name="Google Shape;563;p79"/>
          <p:cNvSpPr txBox="1"/>
          <p:nvPr>
            <p:ph type="title"/>
          </p:nvPr>
        </p:nvSpPr>
        <p:spPr>
          <a:xfrm>
            <a:off x="702825" y="1575725"/>
            <a:ext cx="35118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Quarterly</a:t>
            </a:r>
            <a:r>
              <a:rPr lang="en"/>
              <a:t> Written Documentation</a:t>
            </a:r>
            <a:endParaRPr/>
          </a:p>
        </p:txBody>
      </p:sp>
      <p:sp>
        <p:nvSpPr>
          <p:cNvPr id="564" name="Google Shape;564;p79"/>
          <p:cNvSpPr txBox="1"/>
          <p:nvPr>
            <p:ph idx="4294967295" type="title"/>
          </p:nvPr>
        </p:nvSpPr>
        <p:spPr>
          <a:xfrm>
            <a:off x="702825" y="2042750"/>
            <a:ext cx="3422400" cy="23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Co-creating central documentation with team to capture work that can include:</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Team structure and role descriptions</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Project and program descriptions</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Links to key documents or spreadsheets that team uses </a:t>
            </a:r>
            <a:r>
              <a:rPr lang="en" sz="1100">
                <a:solidFill>
                  <a:schemeClr val="lt1"/>
                </a:solidFill>
                <a:latin typeface="Barlow Light"/>
                <a:ea typeface="Barlow Light"/>
                <a:cs typeface="Barlow Light"/>
                <a:sym typeface="Barlow Light"/>
              </a:rPr>
              <a:t>regularly</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Security norms for data access</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Data partnership/contract </a:t>
            </a:r>
            <a:r>
              <a:rPr lang="en" sz="1100">
                <a:solidFill>
                  <a:schemeClr val="lt1"/>
                </a:solidFill>
                <a:latin typeface="Barlow Light"/>
                <a:ea typeface="Barlow Light"/>
                <a:cs typeface="Barlow Light"/>
                <a:sym typeface="Barlow Light"/>
              </a:rPr>
              <a:t>descriptions</a:t>
            </a:r>
            <a:r>
              <a:rPr lang="en" sz="1100">
                <a:solidFill>
                  <a:schemeClr val="lt1"/>
                </a:solidFill>
                <a:latin typeface="Barlow Light"/>
                <a:ea typeface="Barlow Light"/>
                <a:cs typeface="Barlow Light"/>
                <a:sym typeface="Barlow Light"/>
              </a:rPr>
              <a:t> </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Aspirations for team projects</a:t>
            </a:r>
            <a:endParaRPr sz="1100">
              <a:solidFill>
                <a:schemeClr val="lt1"/>
              </a:solidFill>
              <a:latin typeface="Barlow Light"/>
              <a:ea typeface="Barlow Light"/>
              <a:cs typeface="Barlow Light"/>
              <a:sym typeface="Barlow Light"/>
            </a:endParaRPr>
          </a:p>
        </p:txBody>
      </p:sp>
      <p:cxnSp>
        <p:nvCxnSpPr>
          <p:cNvPr id="565" name="Google Shape;565;p79"/>
          <p:cNvCxnSpPr/>
          <p:nvPr/>
        </p:nvCxnSpPr>
        <p:spPr>
          <a:xfrm>
            <a:off x="791150" y="1371575"/>
            <a:ext cx="7455600" cy="0"/>
          </a:xfrm>
          <a:prstGeom prst="straightConnector1">
            <a:avLst/>
          </a:prstGeom>
          <a:noFill/>
          <a:ln cap="flat" cmpd="sng" w="9525">
            <a:solidFill>
              <a:schemeClr val="dk2"/>
            </a:solidFill>
            <a:prstDash val="solid"/>
            <a:round/>
            <a:headEnd len="med" w="med" type="none"/>
            <a:tailEnd len="med" w="med" type="none"/>
          </a:ln>
        </p:spPr>
      </p:cxnSp>
      <p:sp>
        <p:nvSpPr>
          <p:cNvPr id="566" name="Google Shape;566;p79"/>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567" name="Google Shape;567;p7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8" name="Google Shape;568;p79"/>
          <p:cNvPicPr preferRelativeResize="0"/>
          <p:nvPr/>
        </p:nvPicPr>
        <p:blipFill>
          <a:blip r:embed="rId3">
            <a:alphaModFix/>
          </a:blip>
          <a:stretch>
            <a:fillRect/>
          </a:stretch>
        </p:blipFill>
        <p:spPr>
          <a:xfrm>
            <a:off x="4214625" y="2042750"/>
            <a:ext cx="4676351" cy="1376262"/>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0"/>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Docs</a:t>
            </a:r>
            <a:endParaRPr sz="1600"/>
          </a:p>
        </p:txBody>
      </p:sp>
      <p:sp>
        <p:nvSpPr>
          <p:cNvPr id="574" name="Google Shape;574;p80"/>
          <p:cNvSpPr txBox="1"/>
          <p:nvPr>
            <p:ph type="title"/>
          </p:nvPr>
        </p:nvSpPr>
        <p:spPr>
          <a:xfrm>
            <a:off x="702825" y="1575725"/>
            <a:ext cx="35118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Quarterly Written Documentation Process</a:t>
            </a:r>
            <a:endParaRPr/>
          </a:p>
        </p:txBody>
      </p:sp>
      <p:sp>
        <p:nvSpPr>
          <p:cNvPr id="575" name="Google Shape;575;p80"/>
          <p:cNvSpPr txBox="1"/>
          <p:nvPr>
            <p:ph idx="4294967295" type="title"/>
          </p:nvPr>
        </p:nvSpPr>
        <p:spPr>
          <a:xfrm>
            <a:off x="702825" y="2042750"/>
            <a:ext cx="3422400" cy="2324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Create a general annual timeline of your organization with your team so that you know what to expect for data deliverables</a:t>
            </a:r>
            <a:endParaRPr sz="1100">
              <a:solidFill>
                <a:schemeClr val="lt1"/>
              </a:solidFill>
              <a:latin typeface="Barlow Light"/>
              <a:ea typeface="Barlow Light"/>
              <a:cs typeface="Barlow Light"/>
              <a:sym typeface="Barlow Light"/>
            </a:endParaRPr>
          </a:p>
          <a:p>
            <a:pPr indent="-298450" lvl="1" marL="9144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Schedule out quarterly times to meet for the purpose of collaborative documentation</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Build documentation into workflow by regularly asking how information is going to be </a:t>
            </a:r>
            <a:r>
              <a:rPr lang="en" sz="1100">
                <a:solidFill>
                  <a:schemeClr val="lt1"/>
                </a:solidFill>
                <a:latin typeface="Barlow Light"/>
                <a:ea typeface="Barlow Light"/>
                <a:cs typeface="Barlow Light"/>
                <a:sym typeface="Barlow Light"/>
              </a:rPr>
              <a:t>captured</a:t>
            </a:r>
            <a:endParaRPr sz="1100">
              <a:solidFill>
                <a:schemeClr val="lt1"/>
              </a:solidFill>
              <a:latin typeface="Barlow Light"/>
              <a:ea typeface="Barlow Light"/>
              <a:cs typeface="Barlow Light"/>
              <a:sym typeface="Barlow Light"/>
            </a:endParaRPr>
          </a:p>
          <a:p>
            <a:pPr indent="-298450" lvl="1" marL="9144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Accept that the process will shift depending on your team’s needs</a:t>
            </a:r>
            <a:endParaRPr sz="1100">
              <a:solidFill>
                <a:schemeClr val="lt1"/>
              </a:solidFill>
              <a:latin typeface="Barlow Light"/>
              <a:ea typeface="Barlow Light"/>
              <a:cs typeface="Barlow Light"/>
              <a:sym typeface="Barlow Light"/>
            </a:endParaRPr>
          </a:p>
        </p:txBody>
      </p:sp>
      <p:cxnSp>
        <p:nvCxnSpPr>
          <p:cNvPr id="576" name="Google Shape;576;p80"/>
          <p:cNvCxnSpPr/>
          <p:nvPr/>
        </p:nvCxnSpPr>
        <p:spPr>
          <a:xfrm>
            <a:off x="791150" y="1371575"/>
            <a:ext cx="7455600" cy="0"/>
          </a:xfrm>
          <a:prstGeom prst="straightConnector1">
            <a:avLst/>
          </a:prstGeom>
          <a:noFill/>
          <a:ln cap="flat" cmpd="sng" w="9525">
            <a:solidFill>
              <a:schemeClr val="dk2"/>
            </a:solidFill>
            <a:prstDash val="solid"/>
            <a:round/>
            <a:headEnd len="med" w="med" type="none"/>
            <a:tailEnd len="med" w="med" type="none"/>
          </a:ln>
        </p:spPr>
      </p:cxnSp>
      <p:sp>
        <p:nvSpPr>
          <p:cNvPr id="577" name="Google Shape;577;p80"/>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578" name="Google Shape;578;p8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9" name="Google Shape;579;p80"/>
          <p:cNvPicPr preferRelativeResize="0"/>
          <p:nvPr/>
        </p:nvPicPr>
        <p:blipFill>
          <a:blip r:embed="rId3">
            <a:alphaModFix/>
          </a:blip>
          <a:stretch>
            <a:fillRect/>
          </a:stretch>
        </p:blipFill>
        <p:spPr>
          <a:xfrm>
            <a:off x="4214625" y="2042750"/>
            <a:ext cx="4676351" cy="1376262"/>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580" name="Google Shape;580;p80"/>
          <p:cNvSpPr txBox="1"/>
          <p:nvPr/>
        </p:nvSpPr>
        <p:spPr>
          <a:xfrm rot="369559">
            <a:off x="8440857" y="1614570"/>
            <a:ext cx="766123" cy="78722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chemeClr val="dk1"/>
                </a:solidFill>
                <a:latin typeface="Barlow Light"/>
                <a:ea typeface="Barlow Light"/>
                <a:cs typeface="Barlow Light"/>
                <a:sym typeface="Barlow Light"/>
              </a:rPr>
              <a:t>🗓</a:t>
            </a:r>
            <a:endParaRPr sz="4500">
              <a:solidFill>
                <a:schemeClr val="dk1"/>
              </a:solidFill>
              <a:latin typeface="Barlow Light"/>
              <a:ea typeface="Barlow Light"/>
              <a:cs typeface="Barlow Light"/>
              <a:sym typeface="Barlow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1"/>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Docs</a:t>
            </a:r>
            <a:endParaRPr sz="1600"/>
          </a:p>
        </p:txBody>
      </p:sp>
      <p:sp>
        <p:nvSpPr>
          <p:cNvPr id="586" name="Google Shape;586;p81"/>
          <p:cNvSpPr txBox="1"/>
          <p:nvPr>
            <p:ph type="title"/>
          </p:nvPr>
        </p:nvSpPr>
        <p:spPr>
          <a:xfrm>
            <a:off x="702825" y="1575725"/>
            <a:ext cx="35118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Quarterly Written Documentation -</a:t>
            </a:r>
            <a:endParaRPr/>
          </a:p>
        </p:txBody>
      </p:sp>
      <p:sp>
        <p:nvSpPr>
          <p:cNvPr id="587" name="Google Shape;587;p81"/>
          <p:cNvSpPr txBox="1"/>
          <p:nvPr>
            <p:ph idx="4294967295" type="title"/>
          </p:nvPr>
        </p:nvSpPr>
        <p:spPr>
          <a:xfrm>
            <a:off x="702825" y="1954325"/>
            <a:ext cx="3422400" cy="906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Utilizing building blocks within Google Docs to help visualize team structure and documentation workflow</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More manual to update but is an option to get started </a:t>
            </a:r>
            <a:endParaRPr sz="1100">
              <a:solidFill>
                <a:schemeClr val="lt1"/>
              </a:solidFill>
              <a:latin typeface="Barlow Light"/>
              <a:ea typeface="Barlow Light"/>
              <a:cs typeface="Barlow Light"/>
              <a:sym typeface="Barlow Light"/>
            </a:endParaRPr>
          </a:p>
        </p:txBody>
      </p:sp>
      <p:cxnSp>
        <p:nvCxnSpPr>
          <p:cNvPr id="588" name="Google Shape;588;p81"/>
          <p:cNvCxnSpPr/>
          <p:nvPr/>
        </p:nvCxnSpPr>
        <p:spPr>
          <a:xfrm>
            <a:off x="791150" y="1371575"/>
            <a:ext cx="7455600" cy="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81"/>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590" name="Google Shape;590;p8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1" name="Google Shape;591;p81"/>
          <p:cNvPicPr preferRelativeResize="0"/>
          <p:nvPr/>
        </p:nvPicPr>
        <p:blipFill rotWithShape="1">
          <a:blip r:embed="rId3">
            <a:alphaModFix/>
          </a:blip>
          <a:srcRect b="0" l="3944" r="4109" t="5473"/>
          <a:stretch/>
        </p:blipFill>
        <p:spPr>
          <a:xfrm>
            <a:off x="5947900" y="1784850"/>
            <a:ext cx="2298850" cy="3169174"/>
          </a:xfrm>
          <a:prstGeom prst="rect">
            <a:avLst/>
          </a:prstGeom>
          <a:noFill/>
          <a:ln>
            <a:noFill/>
          </a:ln>
          <a:effectLst>
            <a:outerShdw blurRad="57150" rotWithShape="0" algn="bl" dir="5400000" dist="19050">
              <a:srgbClr val="000000">
                <a:alpha val="50000"/>
              </a:srgbClr>
            </a:outerShdw>
          </a:effectLst>
        </p:spPr>
      </p:pic>
      <p:pic>
        <p:nvPicPr>
          <p:cNvPr id="592" name="Google Shape;592;p81"/>
          <p:cNvPicPr preferRelativeResize="0"/>
          <p:nvPr/>
        </p:nvPicPr>
        <p:blipFill>
          <a:blip r:embed="rId4">
            <a:alphaModFix/>
          </a:blip>
          <a:stretch>
            <a:fillRect/>
          </a:stretch>
        </p:blipFill>
        <p:spPr>
          <a:xfrm>
            <a:off x="791150" y="3007195"/>
            <a:ext cx="4440725" cy="1946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2"/>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Sites</a:t>
            </a:r>
            <a:endParaRPr sz="1600"/>
          </a:p>
        </p:txBody>
      </p:sp>
      <p:sp>
        <p:nvSpPr>
          <p:cNvPr id="598" name="Google Shape;598;p82"/>
          <p:cNvSpPr txBox="1"/>
          <p:nvPr>
            <p:ph type="title"/>
          </p:nvPr>
        </p:nvSpPr>
        <p:spPr>
          <a:xfrm>
            <a:off x="702825" y="1575725"/>
            <a:ext cx="32691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600">
                <a:latin typeface="Barlow"/>
                <a:ea typeface="Barlow"/>
                <a:cs typeface="Barlow"/>
                <a:sym typeface="Barlow"/>
              </a:rPr>
              <a:t>Creating Internal Websites</a:t>
            </a:r>
            <a:endParaRPr sz="1600">
              <a:latin typeface="Barlow"/>
              <a:ea typeface="Barlow"/>
              <a:cs typeface="Barlow"/>
              <a:sym typeface="Barlow"/>
            </a:endParaRPr>
          </a:p>
          <a:p>
            <a:pPr indent="0" lvl="0" marL="0" rtl="0" algn="l">
              <a:spcBef>
                <a:spcPts val="0"/>
              </a:spcBef>
              <a:spcAft>
                <a:spcPts val="0"/>
              </a:spcAft>
              <a:buNone/>
            </a:pPr>
            <a:r>
              <a:t/>
            </a:r>
            <a:endParaRPr/>
          </a:p>
        </p:txBody>
      </p:sp>
      <p:sp>
        <p:nvSpPr>
          <p:cNvPr id="599" name="Google Shape;599;p82"/>
          <p:cNvSpPr txBox="1"/>
          <p:nvPr>
            <p:ph idx="4294967295" type="title"/>
          </p:nvPr>
        </p:nvSpPr>
        <p:spPr>
          <a:xfrm>
            <a:off x="702825" y="2042750"/>
            <a:ext cx="3422400" cy="25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Our home hub is used to c</a:t>
            </a:r>
            <a:r>
              <a:rPr lang="en" sz="1100">
                <a:solidFill>
                  <a:schemeClr val="lt1"/>
                </a:solidFill>
                <a:latin typeface="Barlow Light"/>
                <a:ea typeface="Barlow Light"/>
                <a:cs typeface="Barlow Light"/>
                <a:sym typeface="Barlow Light"/>
              </a:rPr>
              <a:t>entralize company resources and ensure documentation, policies, templates, and communication tools are all accessible from one place.</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Internal Google Sites are only accessible to users within your organization’s domain (unless you specify otherwise)</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Only requires organization email address</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No coding required</a:t>
            </a:r>
            <a:endParaRPr sz="1100">
              <a:solidFill>
                <a:schemeClr val="lt1"/>
              </a:solidFill>
              <a:latin typeface="Barlow Light"/>
              <a:ea typeface="Barlow Light"/>
              <a:cs typeface="Barlow Light"/>
              <a:sym typeface="Barlow Light"/>
            </a:endParaRPr>
          </a:p>
        </p:txBody>
      </p:sp>
      <p:cxnSp>
        <p:nvCxnSpPr>
          <p:cNvPr id="600" name="Google Shape;600;p82"/>
          <p:cNvCxnSpPr/>
          <p:nvPr/>
        </p:nvCxnSpPr>
        <p:spPr>
          <a:xfrm flipH="1" rot="10800000">
            <a:off x="791150" y="1369775"/>
            <a:ext cx="3783300" cy="18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82"/>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602" name="Google Shape;602;p8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3" name="Google Shape;603;p82" title="home hub 1.png"/>
          <p:cNvPicPr preferRelativeResize="0"/>
          <p:nvPr/>
        </p:nvPicPr>
        <p:blipFill>
          <a:blip r:embed="rId3">
            <a:alphaModFix/>
          </a:blip>
          <a:stretch>
            <a:fillRect/>
          </a:stretch>
        </p:blipFill>
        <p:spPr>
          <a:xfrm>
            <a:off x="5503552" y="1126500"/>
            <a:ext cx="2743199" cy="1693333"/>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04" name="Google Shape;604;p82" title="home hub sign in.png"/>
          <p:cNvPicPr preferRelativeResize="0"/>
          <p:nvPr/>
        </p:nvPicPr>
        <p:blipFill rotWithShape="1">
          <a:blip r:embed="rId4">
            <a:alphaModFix/>
          </a:blip>
          <a:srcRect b="13838" l="4564" r="2282" t="16128"/>
          <a:stretch/>
        </p:blipFill>
        <p:spPr>
          <a:xfrm>
            <a:off x="5503550" y="3045175"/>
            <a:ext cx="2743199" cy="14138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Sites</a:t>
            </a:r>
            <a:endParaRPr sz="1600"/>
          </a:p>
        </p:txBody>
      </p:sp>
      <p:sp>
        <p:nvSpPr>
          <p:cNvPr id="610" name="Google Shape;610;p83"/>
          <p:cNvSpPr txBox="1"/>
          <p:nvPr>
            <p:ph type="title"/>
          </p:nvPr>
        </p:nvSpPr>
        <p:spPr>
          <a:xfrm>
            <a:off x="702825" y="1575725"/>
            <a:ext cx="32691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600">
                <a:latin typeface="Barlow"/>
                <a:ea typeface="Barlow"/>
                <a:cs typeface="Barlow"/>
                <a:sym typeface="Barlow"/>
              </a:rPr>
              <a:t>Creating Internal Websites</a:t>
            </a:r>
            <a:endParaRPr sz="1600">
              <a:latin typeface="Barlow"/>
              <a:ea typeface="Barlow"/>
              <a:cs typeface="Barlow"/>
              <a:sym typeface="Barlow"/>
            </a:endParaRPr>
          </a:p>
          <a:p>
            <a:pPr indent="0" lvl="0" marL="0" rtl="0" algn="l">
              <a:spcBef>
                <a:spcPts val="0"/>
              </a:spcBef>
              <a:spcAft>
                <a:spcPts val="0"/>
              </a:spcAft>
              <a:buNone/>
            </a:pPr>
            <a:r>
              <a:t/>
            </a:r>
            <a:endParaRPr/>
          </a:p>
        </p:txBody>
      </p:sp>
      <p:sp>
        <p:nvSpPr>
          <p:cNvPr id="611" name="Google Shape;611;p83"/>
          <p:cNvSpPr txBox="1"/>
          <p:nvPr>
            <p:ph idx="4294967295" type="title"/>
          </p:nvPr>
        </p:nvSpPr>
        <p:spPr>
          <a:xfrm>
            <a:off x="702825" y="2042750"/>
            <a:ext cx="3422400" cy="25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Our home hub hosts resources for our separate c3 and c4 programs.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Providing commonly-used resources in this home hub empowers our program leaders to access their commonly-used tools without having to search through inboxes, drives, or request help from Data.</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p:txBody>
      </p:sp>
      <p:cxnSp>
        <p:nvCxnSpPr>
          <p:cNvPr id="612" name="Google Shape;612;p83"/>
          <p:cNvCxnSpPr/>
          <p:nvPr/>
        </p:nvCxnSpPr>
        <p:spPr>
          <a:xfrm flipH="1" rot="10800000">
            <a:off x="791150" y="1369775"/>
            <a:ext cx="3783300" cy="18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8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614" name="Google Shape;614;p8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5" name="Google Shape;615;p83" title="home hub 1.png"/>
          <p:cNvPicPr preferRelativeResize="0"/>
          <p:nvPr/>
        </p:nvPicPr>
        <p:blipFill>
          <a:blip r:embed="rId3">
            <a:alphaModFix/>
          </a:blip>
          <a:stretch>
            <a:fillRect/>
          </a:stretch>
        </p:blipFill>
        <p:spPr>
          <a:xfrm>
            <a:off x="5503552" y="1126500"/>
            <a:ext cx="2743199" cy="1693333"/>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16" name="Google Shape;616;p83" title="home hub sign in.png"/>
          <p:cNvPicPr preferRelativeResize="0"/>
          <p:nvPr/>
        </p:nvPicPr>
        <p:blipFill rotWithShape="1">
          <a:blip r:embed="rId4">
            <a:alphaModFix/>
          </a:blip>
          <a:srcRect b="13838" l="4564" r="2282" t="16128"/>
          <a:stretch/>
        </p:blipFill>
        <p:spPr>
          <a:xfrm>
            <a:off x="5503550" y="3045175"/>
            <a:ext cx="2743199" cy="14138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4"/>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Sites</a:t>
            </a:r>
            <a:endParaRPr sz="1600"/>
          </a:p>
        </p:txBody>
      </p:sp>
      <p:sp>
        <p:nvSpPr>
          <p:cNvPr id="622" name="Google Shape;622;p84"/>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623" name="Google Shape;623;p8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4" name="Google Shape;624;p84" title="home hub home.png"/>
          <p:cNvPicPr preferRelativeResize="0"/>
          <p:nvPr/>
        </p:nvPicPr>
        <p:blipFill>
          <a:blip r:embed="rId3">
            <a:alphaModFix/>
          </a:blip>
          <a:stretch>
            <a:fillRect/>
          </a:stretch>
        </p:blipFill>
        <p:spPr>
          <a:xfrm>
            <a:off x="1162338" y="1219175"/>
            <a:ext cx="6819318" cy="34671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5"/>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Sites</a:t>
            </a:r>
            <a:endParaRPr sz="1600"/>
          </a:p>
        </p:txBody>
      </p:sp>
      <p:sp>
        <p:nvSpPr>
          <p:cNvPr id="630" name="Google Shape;630;p85"/>
          <p:cNvSpPr txBox="1"/>
          <p:nvPr>
            <p:ph type="title"/>
          </p:nvPr>
        </p:nvSpPr>
        <p:spPr>
          <a:xfrm>
            <a:off x="702825" y="1575725"/>
            <a:ext cx="36954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a:ea typeface="Barlow"/>
                <a:cs typeface="Barlow"/>
                <a:sym typeface="Barlow"/>
              </a:rPr>
              <a:t>Host </a:t>
            </a:r>
            <a:r>
              <a:rPr lang="en" sz="1600">
                <a:latin typeface="Barlow"/>
                <a:ea typeface="Barlow"/>
                <a:cs typeface="Barlow"/>
                <a:sym typeface="Barlow"/>
              </a:rPr>
              <a:t>Internal and External Resources</a:t>
            </a:r>
            <a:endParaRPr sz="1600">
              <a:latin typeface="Barlow"/>
              <a:ea typeface="Barlow"/>
              <a:cs typeface="Barlow"/>
              <a:sym typeface="Barlow"/>
            </a:endParaRPr>
          </a:p>
          <a:p>
            <a:pPr indent="0" lvl="0" marL="0" rtl="0" algn="l">
              <a:spcBef>
                <a:spcPts val="0"/>
              </a:spcBef>
              <a:spcAft>
                <a:spcPts val="0"/>
              </a:spcAft>
              <a:buNone/>
            </a:pPr>
            <a:r>
              <a:t/>
            </a:r>
            <a:endParaRPr/>
          </a:p>
        </p:txBody>
      </p:sp>
      <p:sp>
        <p:nvSpPr>
          <p:cNvPr id="631" name="Google Shape;631;p85"/>
          <p:cNvSpPr txBox="1"/>
          <p:nvPr>
            <p:ph idx="4294967295" type="title"/>
          </p:nvPr>
        </p:nvSpPr>
        <p:spPr>
          <a:xfrm>
            <a:off x="702825" y="2042750"/>
            <a:ext cx="3422400" cy="18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Internal sites can:</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Host onboarding guides, IT support schedules, tutorials, and embedded forms for support requests</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Embed documents, calendars, forms, and other dynamic content from the Google ecosystem</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Provide links to external resources, such as the TMC Data Dictionary</a:t>
            </a:r>
            <a:endParaRPr sz="1100">
              <a:solidFill>
                <a:schemeClr val="lt1"/>
              </a:solidFill>
              <a:latin typeface="Barlow Light"/>
              <a:ea typeface="Barlow Light"/>
              <a:cs typeface="Barlow Light"/>
              <a:sym typeface="Barlow Light"/>
            </a:endParaRPr>
          </a:p>
        </p:txBody>
      </p:sp>
      <p:cxnSp>
        <p:nvCxnSpPr>
          <p:cNvPr id="632" name="Google Shape;632;p85"/>
          <p:cNvCxnSpPr/>
          <p:nvPr/>
        </p:nvCxnSpPr>
        <p:spPr>
          <a:xfrm flipH="1" rot="10800000">
            <a:off x="791150" y="1360775"/>
            <a:ext cx="3783300" cy="108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85"/>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634" name="Google Shape;634;p8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5" name="Google Shape;635;p85" title="home hub data team tools.png"/>
          <p:cNvPicPr preferRelativeResize="0"/>
          <p:nvPr/>
        </p:nvPicPr>
        <p:blipFill>
          <a:blip r:embed="rId3">
            <a:alphaModFix/>
          </a:blip>
          <a:stretch>
            <a:fillRect/>
          </a:stretch>
        </p:blipFill>
        <p:spPr>
          <a:xfrm>
            <a:off x="5046338" y="1161563"/>
            <a:ext cx="3200400" cy="16002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36" name="Google Shape;636;p85" title="home hub data team tools 2.png"/>
          <p:cNvPicPr preferRelativeResize="0"/>
          <p:nvPr/>
        </p:nvPicPr>
        <p:blipFill>
          <a:blip r:embed="rId4">
            <a:alphaModFix/>
          </a:blip>
          <a:stretch>
            <a:fillRect/>
          </a:stretch>
        </p:blipFill>
        <p:spPr>
          <a:xfrm>
            <a:off x="5046355" y="2990112"/>
            <a:ext cx="3200399" cy="157886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6"/>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Sites</a:t>
            </a:r>
            <a:endParaRPr sz="1600"/>
          </a:p>
        </p:txBody>
      </p:sp>
      <p:sp>
        <p:nvSpPr>
          <p:cNvPr id="642" name="Google Shape;642;p86"/>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643" name="Google Shape;643;p8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4" name="Google Shape;644;p86" title="home hub data team resources.png"/>
          <p:cNvPicPr preferRelativeResize="0"/>
          <p:nvPr/>
        </p:nvPicPr>
        <p:blipFill>
          <a:blip r:embed="rId3">
            <a:alphaModFix/>
          </a:blip>
          <a:stretch>
            <a:fillRect/>
          </a:stretch>
        </p:blipFill>
        <p:spPr>
          <a:xfrm>
            <a:off x="1341488" y="987275"/>
            <a:ext cx="6461015" cy="38514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7"/>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Sites</a:t>
            </a:r>
            <a:endParaRPr sz="1600"/>
          </a:p>
        </p:txBody>
      </p:sp>
      <p:sp>
        <p:nvSpPr>
          <p:cNvPr id="650" name="Google Shape;650;p8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651" name="Google Shape;651;p8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2" name="Google Shape;652;p87" title="home hub tutorials.png"/>
          <p:cNvPicPr preferRelativeResize="0"/>
          <p:nvPr/>
        </p:nvPicPr>
        <p:blipFill>
          <a:blip r:embed="rId3">
            <a:alphaModFix/>
          </a:blip>
          <a:stretch>
            <a:fillRect/>
          </a:stretch>
        </p:blipFill>
        <p:spPr>
          <a:xfrm>
            <a:off x="1167475" y="987275"/>
            <a:ext cx="6809039" cy="38514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390" name="Google Shape;390;p61"/>
          <p:cNvSpPr txBox="1"/>
          <p:nvPr>
            <p:ph idx="2" type="body"/>
          </p:nvPr>
        </p:nvSpPr>
        <p:spPr>
          <a:xfrm>
            <a:off x="787297" y="980554"/>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00</a:t>
            </a:r>
            <a:endParaRPr/>
          </a:p>
        </p:txBody>
      </p:sp>
      <p:sp>
        <p:nvSpPr>
          <p:cNvPr id="391" name="Google Shape;391;p61"/>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Grounding &amp; Purpose</a:t>
            </a:r>
            <a:endParaRPr/>
          </a:p>
        </p:txBody>
      </p:sp>
      <p:sp>
        <p:nvSpPr>
          <p:cNvPr id="392" name="Google Shape;392;p61"/>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data documentation matters &amp; our goals for today</a:t>
            </a:r>
            <a:endParaRPr/>
          </a:p>
          <a:p>
            <a:pPr indent="0" lvl="0" marL="0" rtl="0" algn="l">
              <a:spcBef>
                <a:spcPts val="0"/>
              </a:spcBef>
              <a:spcAft>
                <a:spcPts val="0"/>
              </a:spcAft>
              <a:buNone/>
            </a:pPr>
            <a:r>
              <a:t/>
            </a:r>
            <a:endParaRPr/>
          </a:p>
        </p:txBody>
      </p:sp>
      <p:sp>
        <p:nvSpPr>
          <p:cNvPr id="393" name="Google Shape;393;p61"/>
          <p:cNvSpPr txBox="1"/>
          <p:nvPr>
            <p:ph idx="5" type="body"/>
          </p:nvPr>
        </p:nvSpPr>
        <p:spPr>
          <a:xfrm>
            <a:off x="787297" y="202956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394" name="Google Shape;394;p61"/>
          <p:cNvSpPr txBox="1"/>
          <p:nvPr>
            <p:ph idx="6" type="subTitle"/>
          </p:nvPr>
        </p:nvSpPr>
        <p:spPr>
          <a:xfrm>
            <a:off x="1699221" y="2029291"/>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workspace</a:t>
            </a:r>
            <a:endParaRPr/>
          </a:p>
        </p:txBody>
      </p:sp>
      <p:sp>
        <p:nvSpPr>
          <p:cNvPr id="395" name="Google Shape;395;p61"/>
          <p:cNvSpPr txBox="1"/>
          <p:nvPr>
            <p:ph idx="7" type="body"/>
          </p:nvPr>
        </p:nvSpPr>
        <p:spPr>
          <a:xfrm>
            <a:off x="2285797" y="2275066"/>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what Google Workspace offers to capture </a:t>
            </a:r>
            <a:r>
              <a:rPr lang="en"/>
              <a:t>organizational</a:t>
            </a:r>
            <a:r>
              <a:rPr lang="en"/>
              <a:t> data</a:t>
            </a:r>
            <a:endParaRPr/>
          </a:p>
        </p:txBody>
      </p:sp>
      <p:sp>
        <p:nvSpPr>
          <p:cNvPr id="396" name="Google Shape;396;p61"/>
          <p:cNvSpPr txBox="1"/>
          <p:nvPr>
            <p:ph idx="8" type="body"/>
          </p:nvPr>
        </p:nvSpPr>
        <p:spPr>
          <a:xfrm>
            <a:off x="787297" y="3219093"/>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397" name="Google Shape;397;p61"/>
          <p:cNvSpPr txBox="1"/>
          <p:nvPr>
            <p:ph idx="9" type="subTitle"/>
          </p:nvPr>
        </p:nvSpPr>
        <p:spPr>
          <a:xfrm>
            <a:off x="1699225" y="3218825"/>
            <a:ext cx="31236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 versioned documentation</a:t>
            </a:r>
            <a:endParaRPr/>
          </a:p>
          <a:p>
            <a:pPr indent="0" lvl="0" marL="0" rtl="0" algn="l">
              <a:spcBef>
                <a:spcPts val="0"/>
              </a:spcBef>
              <a:spcAft>
                <a:spcPts val="0"/>
              </a:spcAft>
              <a:buNone/>
            </a:pPr>
            <a:r>
              <a:t/>
            </a:r>
            <a:endParaRPr/>
          </a:p>
        </p:txBody>
      </p:sp>
      <p:sp>
        <p:nvSpPr>
          <p:cNvPr id="398" name="Google Shape;398;p61"/>
          <p:cNvSpPr txBox="1"/>
          <p:nvPr>
            <p:ph idx="13" type="body"/>
          </p:nvPr>
        </p:nvSpPr>
        <p:spPr>
          <a:xfrm>
            <a:off x="2285797" y="3693093"/>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version control</a:t>
            </a:r>
            <a:endParaRPr/>
          </a:p>
          <a:p>
            <a:pPr indent="0" lvl="0" marL="0" rtl="0" algn="l">
              <a:spcBef>
                <a:spcPts val="0"/>
              </a:spcBef>
              <a:spcAft>
                <a:spcPts val="0"/>
              </a:spcAft>
              <a:buNone/>
            </a:pPr>
            <a:r>
              <a:rPr lang="en"/>
              <a:t>Linking note-takers to Git</a:t>
            </a:r>
            <a:endParaRPr/>
          </a:p>
        </p:txBody>
      </p:sp>
      <p:sp>
        <p:nvSpPr>
          <p:cNvPr id="399" name="Google Shape;399;p61"/>
          <p:cNvSpPr txBox="1"/>
          <p:nvPr>
            <p:ph idx="14" type="body"/>
          </p:nvPr>
        </p:nvSpPr>
        <p:spPr>
          <a:xfrm>
            <a:off x="4822781" y="980554"/>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400" name="Google Shape;400;p61"/>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integrated pipelines</a:t>
            </a:r>
            <a:endParaRPr/>
          </a:p>
        </p:txBody>
      </p:sp>
      <p:sp>
        <p:nvSpPr>
          <p:cNvPr id="401" name="Google Shape;401;p61"/>
          <p:cNvSpPr txBox="1"/>
          <p:nvPr>
            <p:ph idx="16" type="body"/>
          </p:nvPr>
        </p:nvSpPr>
        <p:spPr>
          <a:xfrm>
            <a:off x="6028006" y="1454279"/>
            <a:ext cx="1775700" cy="11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Git to </a:t>
            </a:r>
            <a:r>
              <a:rPr lang="en"/>
              <a:t>create</a:t>
            </a:r>
            <a:r>
              <a:rPr lang="en"/>
              <a:t> automatically versioned pipelines</a:t>
            </a:r>
            <a:endParaRPr/>
          </a:p>
        </p:txBody>
      </p:sp>
      <p:sp>
        <p:nvSpPr>
          <p:cNvPr id="402" name="Google Shape;402;p61"/>
          <p:cNvSpPr txBox="1"/>
          <p:nvPr>
            <p:ph idx="17" type="body"/>
          </p:nvPr>
        </p:nvSpPr>
        <p:spPr>
          <a:xfrm>
            <a:off x="4822831" y="290931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403" name="Google Shape;403;p61"/>
          <p:cNvSpPr txBox="1"/>
          <p:nvPr>
            <p:ph idx="18" type="subTitle"/>
          </p:nvPr>
        </p:nvSpPr>
        <p:spPr>
          <a:xfrm>
            <a:off x="5734755" y="2909041"/>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CLOSING</a:t>
            </a:r>
            <a:endParaRPr/>
          </a:p>
        </p:txBody>
      </p:sp>
      <p:sp>
        <p:nvSpPr>
          <p:cNvPr id="404" name="Google Shape;404;p61"/>
          <p:cNvSpPr txBox="1"/>
          <p:nvPr>
            <p:ph idx="19" type="body"/>
          </p:nvPr>
        </p:nvSpPr>
        <p:spPr>
          <a:xfrm>
            <a:off x="6321331" y="3154816"/>
            <a:ext cx="1775700" cy="8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Q&amp;A</a:t>
            </a:r>
            <a:endParaRPr/>
          </a:p>
          <a:p>
            <a:pPr indent="0" lvl="0" marL="0" rtl="0" algn="l">
              <a:spcBef>
                <a:spcPts val="0"/>
              </a:spcBef>
              <a:spcAft>
                <a:spcPts val="0"/>
              </a:spcAft>
              <a:buNone/>
            </a:pPr>
            <a:r>
              <a:rPr lang="en"/>
              <a:t>Thank You</a:t>
            </a:r>
            <a:endParaRPr/>
          </a:p>
        </p:txBody>
      </p:sp>
      <p:sp>
        <p:nvSpPr>
          <p:cNvPr id="405" name="Google Shape;405;p6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8"/>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Sites</a:t>
            </a:r>
            <a:endParaRPr sz="1600"/>
          </a:p>
        </p:txBody>
      </p:sp>
      <p:sp>
        <p:nvSpPr>
          <p:cNvPr id="658" name="Google Shape;658;p88"/>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659" name="Google Shape;659;p8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0" name="Google Shape;660;p88" title="home hub home resources.png"/>
          <p:cNvPicPr preferRelativeResize="0"/>
          <p:nvPr/>
        </p:nvPicPr>
        <p:blipFill>
          <a:blip r:embed="rId3">
            <a:alphaModFix/>
          </a:blip>
          <a:stretch>
            <a:fillRect/>
          </a:stretch>
        </p:blipFill>
        <p:spPr>
          <a:xfrm>
            <a:off x="1487575" y="1139675"/>
            <a:ext cx="6168848" cy="373894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9"/>
          <p:cNvSpPr txBox="1"/>
          <p:nvPr>
            <p:ph idx="4" type="body"/>
          </p:nvPr>
        </p:nvSpPr>
        <p:spPr>
          <a:xfrm>
            <a:off x="1335675" y="3551550"/>
            <a:ext cx="1294800" cy="87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200"/>
              <a:t>Which report gets sent from VAN?</a:t>
            </a:r>
            <a:endParaRPr sz="1200"/>
          </a:p>
        </p:txBody>
      </p:sp>
      <p:sp>
        <p:nvSpPr>
          <p:cNvPr id="666" name="Google Shape;666;p8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7" name="Google Shape;667;p89"/>
          <p:cNvSpPr txBox="1"/>
          <p:nvPr/>
        </p:nvSpPr>
        <p:spPr>
          <a:xfrm>
            <a:off x="326700" y="226550"/>
            <a:ext cx="849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3"/>
                </a:solidFill>
                <a:latin typeface="Hepta Slab Medium"/>
                <a:ea typeface="Hepta Slab Medium"/>
                <a:cs typeface="Hepta Slab Medium"/>
                <a:sym typeface="Hepta Slab Medium"/>
              </a:rPr>
              <a:t>DATA FLOW AS A</a:t>
            </a:r>
            <a:r>
              <a:rPr lang="en">
                <a:solidFill>
                  <a:schemeClr val="accent3"/>
                </a:solidFill>
                <a:latin typeface="Hepta Slab Medium"/>
                <a:ea typeface="Hepta Slab Medium"/>
                <a:cs typeface="Hepta Slab Medium"/>
                <a:sym typeface="Hepta Slab Medium"/>
              </a:rPr>
              <a:t> PIPELINE</a:t>
            </a:r>
            <a:endParaRPr>
              <a:solidFill>
                <a:schemeClr val="accent3"/>
              </a:solidFill>
              <a:latin typeface="Hepta Slab Medium"/>
              <a:ea typeface="Hepta Slab Medium"/>
              <a:cs typeface="Hepta Slab Medium"/>
              <a:sym typeface="Hepta Slab Medium"/>
            </a:endParaRPr>
          </a:p>
        </p:txBody>
      </p:sp>
      <p:sp>
        <p:nvSpPr>
          <p:cNvPr id="668" name="Google Shape;668;p89"/>
          <p:cNvSpPr txBox="1"/>
          <p:nvPr/>
        </p:nvSpPr>
        <p:spPr>
          <a:xfrm>
            <a:off x="87400" y="626750"/>
            <a:ext cx="8838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Barlow"/>
                <a:ea typeface="Barlow"/>
                <a:cs typeface="Barlow"/>
                <a:sym typeface="Barlow"/>
              </a:rPr>
              <a:t>Example: </a:t>
            </a:r>
            <a:r>
              <a:rPr lang="en" sz="1500">
                <a:solidFill>
                  <a:schemeClr val="lt1"/>
                </a:solidFill>
                <a:latin typeface="Barlow"/>
                <a:ea typeface="Barlow"/>
                <a:cs typeface="Barlow"/>
                <a:sym typeface="Barlow"/>
              </a:rPr>
              <a:t>VAN daily report uploaded manually to Google sheets daily, </a:t>
            </a:r>
            <a:endParaRPr sz="1500">
              <a:solidFill>
                <a:schemeClr val="lt1"/>
              </a:solidFill>
              <a:latin typeface="Barlow"/>
              <a:ea typeface="Barlow"/>
              <a:cs typeface="Barlow"/>
              <a:sym typeface="Barlow"/>
            </a:endParaRPr>
          </a:p>
          <a:p>
            <a:pPr indent="0" lvl="0" marL="0" rtl="0" algn="ctr">
              <a:spcBef>
                <a:spcPts val="0"/>
              </a:spcBef>
              <a:spcAft>
                <a:spcPts val="0"/>
              </a:spcAft>
              <a:buNone/>
            </a:pPr>
            <a:r>
              <a:rPr lang="en" sz="1500">
                <a:solidFill>
                  <a:schemeClr val="lt1"/>
                </a:solidFill>
                <a:latin typeface="Barlow"/>
                <a:ea typeface="Barlow"/>
                <a:cs typeface="Barlow"/>
                <a:sym typeface="Barlow"/>
              </a:rPr>
              <a:t>which is then connected to BigQuery and visualized in Looker</a:t>
            </a:r>
            <a:endParaRPr sz="1500">
              <a:solidFill>
                <a:schemeClr val="lt1"/>
              </a:solidFill>
              <a:latin typeface="Barlow"/>
              <a:ea typeface="Barlow"/>
              <a:cs typeface="Barlow"/>
              <a:sym typeface="Barlow"/>
            </a:endParaRPr>
          </a:p>
        </p:txBody>
      </p:sp>
      <p:cxnSp>
        <p:nvCxnSpPr>
          <p:cNvPr id="669" name="Google Shape;669;p89"/>
          <p:cNvCxnSpPr/>
          <p:nvPr/>
        </p:nvCxnSpPr>
        <p:spPr>
          <a:xfrm>
            <a:off x="2537038" y="2833900"/>
            <a:ext cx="561900" cy="0"/>
          </a:xfrm>
          <a:prstGeom prst="straightConnector1">
            <a:avLst/>
          </a:prstGeom>
          <a:noFill/>
          <a:ln cap="flat" cmpd="sng" w="9525">
            <a:solidFill>
              <a:schemeClr val="accent1"/>
            </a:solidFill>
            <a:prstDash val="solid"/>
            <a:round/>
            <a:headEnd len="med" w="med" type="none"/>
            <a:tailEnd len="med" w="med" type="triangle"/>
          </a:ln>
        </p:spPr>
      </p:cxnSp>
      <p:pic>
        <p:nvPicPr>
          <p:cNvPr id="670" name="Google Shape;670;p89"/>
          <p:cNvPicPr preferRelativeResize="0"/>
          <p:nvPr/>
        </p:nvPicPr>
        <p:blipFill>
          <a:blip r:embed="rId3">
            <a:alphaModFix/>
          </a:blip>
          <a:stretch>
            <a:fillRect/>
          </a:stretch>
        </p:blipFill>
        <p:spPr>
          <a:xfrm>
            <a:off x="4982938" y="2270500"/>
            <a:ext cx="1126799" cy="1126799"/>
          </a:xfrm>
          <a:prstGeom prst="rect">
            <a:avLst/>
          </a:prstGeom>
          <a:noFill/>
          <a:ln>
            <a:noFill/>
          </a:ln>
        </p:spPr>
      </p:pic>
      <p:cxnSp>
        <p:nvCxnSpPr>
          <p:cNvPr id="671" name="Google Shape;671;p89"/>
          <p:cNvCxnSpPr/>
          <p:nvPr/>
        </p:nvCxnSpPr>
        <p:spPr>
          <a:xfrm>
            <a:off x="4313675" y="2833900"/>
            <a:ext cx="561900" cy="0"/>
          </a:xfrm>
          <a:prstGeom prst="straightConnector1">
            <a:avLst/>
          </a:prstGeom>
          <a:noFill/>
          <a:ln cap="flat" cmpd="sng" w="9525">
            <a:solidFill>
              <a:schemeClr val="accent1"/>
            </a:solidFill>
            <a:prstDash val="solid"/>
            <a:round/>
            <a:headEnd len="med" w="med" type="none"/>
            <a:tailEnd len="med" w="med" type="triangle"/>
          </a:ln>
        </p:spPr>
      </p:cxnSp>
      <p:pic>
        <p:nvPicPr>
          <p:cNvPr id="672" name="Google Shape;672;p89"/>
          <p:cNvPicPr preferRelativeResize="0"/>
          <p:nvPr/>
        </p:nvPicPr>
        <p:blipFill>
          <a:blip r:embed="rId4">
            <a:alphaModFix/>
          </a:blip>
          <a:stretch>
            <a:fillRect/>
          </a:stretch>
        </p:blipFill>
        <p:spPr>
          <a:xfrm>
            <a:off x="6726763" y="2322238"/>
            <a:ext cx="1126800" cy="1126800"/>
          </a:xfrm>
          <a:prstGeom prst="rect">
            <a:avLst/>
          </a:prstGeom>
          <a:noFill/>
          <a:ln>
            <a:noFill/>
          </a:ln>
        </p:spPr>
      </p:pic>
      <p:cxnSp>
        <p:nvCxnSpPr>
          <p:cNvPr id="673" name="Google Shape;673;p89"/>
          <p:cNvCxnSpPr/>
          <p:nvPr/>
        </p:nvCxnSpPr>
        <p:spPr>
          <a:xfrm>
            <a:off x="6288338" y="2833900"/>
            <a:ext cx="561900" cy="0"/>
          </a:xfrm>
          <a:prstGeom prst="straightConnector1">
            <a:avLst/>
          </a:prstGeom>
          <a:noFill/>
          <a:ln cap="flat" cmpd="sng" w="9525">
            <a:solidFill>
              <a:schemeClr val="accent1"/>
            </a:solidFill>
            <a:prstDash val="solid"/>
            <a:round/>
            <a:headEnd len="med" w="med" type="none"/>
            <a:tailEnd len="med" w="med" type="triangle"/>
          </a:ln>
        </p:spPr>
      </p:cxnSp>
      <p:sp>
        <p:nvSpPr>
          <p:cNvPr id="674" name="Google Shape;674;p89"/>
          <p:cNvSpPr txBox="1"/>
          <p:nvPr/>
        </p:nvSpPr>
        <p:spPr>
          <a:xfrm>
            <a:off x="3136675" y="3551550"/>
            <a:ext cx="1331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Barlow Medium"/>
                <a:ea typeface="Barlow Medium"/>
                <a:cs typeface="Barlow Medium"/>
                <a:sym typeface="Barlow Medium"/>
              </a:rPr>
              <a:t>Is the data cleaned or </a:t>
            </a:r>
            <a:r>
              <a:rPr lang="en" sz="1200">
                <a:solidFill>
                  <a:schemeClr val="accent1"/>
                </a:solidFill>
                <a:latin typeface="Barlow Medium"/>
                <a:ea typeface="Barlow Medium"/>
                <a:cs typeface="Barlow Medium"/>
                <a:sym typeface="Barlow Medium"/>
              </a:rPr>
              <a:t>transformed</a:t>
            </a:r>
            <a:r>
              <a:rPr lang="en" sz="1200">
                <a:solidFill>
                  <a:schemeClr val="accent1"/>
                </a:solidFill>
                <a:latin typeface="Barlow Medium"/>
                <a:ea typeface="Barlow Medium"/>
                <a:cs typeface="Barlow Medium"/>
                <a:sym typeface="Barlow Medium"/>
              </a:rPr>
              <a:t>?</a:t>
            </a:r>
            <a:endParaRPr/>
          </a:p>
        </p:txBody>
      </p:sp>
      <p:sp>
        <p:nvSpPr>
          <p:cNvPr id="675" name="Google Shape;675;p89"/>
          <p:cNvSpPr txBox="1"/>
          <p:nvPr/>
        </p:nvSpPr>
        <p:spPr>
          <a:xfrm>
            <a:off x="4974575" y="3551550"/>
            <a:ext cx="1331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Barlow Medium"/>
                <a:ea typeface="Barlow Medium"/>
                <a:cs typeface="Barlow Medium"/>
                <a:sym typeface="Barlow Medium"/>
              </a:rPr>
              <a:t>How are queries structured and saved?</a:t>
            </a:r>
            <a:endParaRPr/>
          </a:p>
        </p:txBody>
      </p:sp>
      <p:sp>
        <p:nvSpPr>
          <p:cNvPr id="676" name="Google Shape;676;p89"/>
          <p:cNvSpPr txBox="1"/>
          <p:nvPr/>
        </p:nvSpPr>
        <p:spPr>
          <a:xfrm>
            <a:off x="6624325" y="3551550"/>
            <a:ext cx="1331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Barlow Medium"/>
                <a:ea typeface="Barlow Medium"/>
                <a:cs typeface="Barlow Medium"/>
                <a:sym typeface="Barlow Medium"/>
              </a:rPr>
              <a:t>Who needs access to underlying data to keep the dashboard alive?</a:t>
            </a:r>
            <a:endParaRPr/>
          </a:p>
        </p:txBody>
      </p:sp>
      <p:pic>
        <p:nvPicPr>
          <p:cNvPr id="677" name="Google Shape;677;p89"/>
          <p:cNvPicPr preferRelativeResize="0"/>
          <p:nvPr/>
        </p:nvPicPr>
        <p:blipFill>
          <a:blip r:embed="rId5">
            <a:alphaModFix/>
          </a:blip>
          <a:stretch>
            <a:fillRect/>
          </a:stretch>
        </p:blipFill>
        <p:spPr>
          <a:xfrm>
            <a:off x="1335675" y="2270498"/>
            <a:ext cx="1126800" cy="1126800"/>
          </a:xfrm>
          <a:prstGeom prst="rect">
            <a:avLst/>
          </a:prstGeom>
          <a:noFill/>
          <a:ln>
            <a:noFill/>
          </a:ln>
        </p:spPr>
      </p:pic>
      <p:pic>
        <p:nvPicPr>
          <p:cNvPr id="678" name="Google Shape;678;p89"/>
          <p:cNvPicPr preferRelativeResize="0"/>
          <p:nvPr/>
        </p:nvPicPr>
        <p:blipFill rotWithShape="1">
          <a:blip r:embed="rId6">
            <a:alphaModFix/>
          </a:blip>
          <a:srcRect b="32038" l="0" r="86981" t="34708"/>
          <a:stretch/>
        </p:blipFill>
        <p:spPr>
          <a:xfrm>
            <a:off x="3390750" y="2279796"/>
            <a:ext cx="730107" cy="1108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0"/>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Docs</a:t>
            </a:r>
            <a:endParaRPr sz="1600"/>
          </a:p>
        </p:txBody>
      </p:sp>
      <p:sp>
        <p:nvSpPr>
          <p:cNvPr id="684" name="Google Shape;684;p90"/>
          <p:cNvSpPr txBox="1"/>
          <p:nvPr>
            <p:ph type="title"/>
          </p:nvPr>
        </p:nvSpPr>
        <p:spPr>
          <a:xfrm>
            <a:off x="702825" y="1575725"/>
            <a:ext cx="31341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pipelines and dictionaries</a:t>
            </a:r>
            <a:endParaRPr/>
          </a:p>
        </p:txBody>
      </p:sp>
      <p:sp>
        <p:nvSpPr>
          <p:cNvPr id="685" name="Google Shape;685;p90"/>
          <p:cNvSpPr txBox="1"/>
          <p:nvPr>
            <p:ph idx="4294967295" type="title"/>
          </p:nvPr>
        </p:nvSpPr>
        <p:spPr>
          <a:xfrm>
            <a:off x="702825" y="2042750"/>
            <a:ext cx="3422400" cy="23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Visual </a:t>
            </a:r>
            <a:r>
              <a:rPr lang="en" sz="1100">
                <a:solidFill>
                  <a:schemeClr val="lt1"/>
                </a:solidFill>
                <a:latin typeface="Barlow Light"/>
                <a:ea typeface="Barlow Light"/>
                <a:cs typeface="Barlow Light"/>
                <a:sym typeface="Barlow Light"/>
              </a:rPr>
              <a:t>representations</a:t>
            </a:r>
            <a:r>
              <a:rPr lang="en" sz="1100">
                <a:solidFill>
                  <a:schemeClr val="lt1"/>
                </a:solidFill>
                <a:latin typeface="Barlow Light"/>
                <a:ea typeface="Barlow Light"/>
                <a:cs typeface="Barlow Light"/>
                <a:sym typeface="Barlow Light"/>
              </a:rPr>
              <a:t> can be a great tool </a:t>
            </a:r>
            <a:r>
              <a:rPr lang="en" sz="1100">
                <a:solidFill>
                  <a:schemeClr val="lt1"/>
                </a:solidFill>
                <a:latin typeface="Barlow Light"/>
                <a:ea typeface="Barlow Light"/>
                <a:cs typeface="Barlow Light"/>
                <a:sym typeface="Barlow Light"/>
              </a:rPr>
              <a:t>for illustrating processes and flows. This is helpful</a:t>
            </a:r>
            <a:r>
              <a:rPr lang="en" sz="1100">
                <a:solidFill>
                  <a:schemeClr val="lt1"/>
                </a:solidFill>
                <a:latin typeface="Barlow Light"/>
                <a:ea typeface="Barlow Light"/>
                <a:cs typeface="Barlow Light"/>
                <a:sym typeface="Barlow Light"/>
              </a:rPr>
              <a:t> not just for your data team documentation, but to share with non-technical stakeholders.</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100">
                <a:solidFill>
                  <a:schemeClr val="lt1"/>
                </a:solidFill>
                <a:latin typeface="Barlow Light"/>
                <a:ea typeface="Barlow Light"/>
                <a:cs typeface="Barlow Light"/>
                <a:sym typeface="Barlow Light"/>
              </a:rPr>
              <a:t>Laying out workflows visually can help identify where pieces are missing or need more documentation, as well as provide a birds-eye view of the entire process.</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p:txBody>
      </p:sp>
      <p:cxnSp>
        <p:nvCxnSpPr>
          <p:cNvPr id="686" name="Google Shape;686;p90"/>
          <p:cNvCxnSpPr/>
          <p:nvPr/>
        </p:nvCxnSpPr>
        <p:spPr>
          <a:xfrm>
            <a:off x="791150" y="1371575"/>
            <a:ext cx="7455600" cy="0"/>
          </a:xfrm>
          <a:prstGeom prst="straightConnector1">
            <a:avLst/>
          </a:prstGeom>
          <a:noFill/>
          <a:ln cap="flat" cmpd="sng" w="9525">
            <a:solidFill>
              <a:schemeClr val="dk2"/>
            </a:solidFill>
            <a:prstDash val="solid"/>
            <a:round/>
            <a:headEnd len="med" w="med" type="none"/>
            <a:tailEnd len="med" w="med" type="none"/>
          </a:ln>
        </p:spPr>
      </p:cxnSp>
      <p:sp>
        <p:nvSpPr>
          <p:cNvPr id="687" name="Google Shape;687;p90"/>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Google Workspace</a:t>
            </a:r>
            <a:endParaRPr sz="1900"/>
          </a:p>
        </p:txBody>
      </p:sp>
      <p:sp>
        <p:nvSpPr>
          <p:cNvPr id="688" name="Google Shape;688;p9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9" name="Google Shape;689;p90" title="Screenshot 2025-07-24 at 12.34.19 PM.png"/>
          <p:cNvPicPr preferRelativeResize="0"/>
          <p:nvPr/>
        </p:nvPicPr>
        <p:blipFill>
          <a:blip r:embed="rId3">
            <a:alphaModFix/>
          </a:blip>
          <a:stretch>
            <a:fillRect/>
          </a:stretch>
        </p:blipFill>
        <p:spPr>
          <a:xfrm>
            <a:off x="4470075" y="1755874"/>
            <a:ext cx="3965324" cy="211202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1"/>
          <p:cNvSpPr txBox="1"/>
          <p:nvPr>
            <p:ph idx="5" type="body"/>
          </p:nvPr>
        </p:nvSpPr>
        <p:spPr>
          <a:xfrm>
            <a:off x="187275" y="610475"/>
            <a:ext cx="53634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hlinkClick r:id="rId3"/>
              </a:rPr>
              <a:t>mural.co</a:t>
            </a:r>
            <a:r>
              <a:rPr lang="en" sz="1600"/>
              <a:t> is a free collaborative visualization tool that we </a:t>
            </a:r>
            <a:r>
              <a:rPr lang="en" sz="1600"/>
              <a:t>use</a:t>
            </a:r>
            <a:r>
              <a:rPr lang="en" sz="1600"/>
              <a:t>, it’s not the only option for this sort of work. There are lots of visualization tools that can  be used.</a:t>
            </a:r>
            <a:br>
              <a:rPr lang="en" sz="1600"/>
            </a:br>
            <a:endParaRPr sz="1600"/>
          </a:p>
          <a:p>
            <a:pPr indent="0" lvl="0" marL="0" rtl="0" algn="l">
              <a:spcBef>
                <a:spcPts val="0"/>
              </a:spcBef>
              <a:spcAft>
                <a:spcPts val="0"/>
              </a:spcAft>
              <a:buNone/>
            </a:pPr>
            <a:r>
              <a:rPr lang="en" sz="1600"/>
              <a:t>Here are some examples of how we use visual diagrams:</a:t>
            </a:r>
            <a:endParaRPr sz="1600"/>
          </a:p>
        </p:txBody>
      </p:sp>
      <p:sp>
        <p:nvSpPr>
          <p:cNvPr id="695" name="Google Shape;695;p91"/>
          <p:cNvSpPr txBox="1"/>
          <p:nvPr>
            <p:ph idx="4294967295" type="title"/>
          </p:nvPr>
        </p:nvSpPr>
        <p:spPr>
          <a:xfrm>
            <a:off x="702825" y="2284625"/>
            <a:ext cx="7212300" cy="1833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Pipeline diagram for a specific tool (slide 30)</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Program specific data diagram</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Bird’s eye view whole org data flow diagram</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Frequently used queries + datasets diagrammed</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Funding deliverable metrics diagrams (next)</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Tools and contracts diagram</a:t>
            </a:r>
            <a:endParaRPr sz="1500">
              <a:solidFill>
                <a:schemeClr val="lt1"/>
              </a:solidFill>
              <a:latin typeface="Barlow Light"/>
              <a:ea typeface="Barlow Light"/>
              <a:cs typeface="Barlow Light"/>
              <a:sym typeface="Barlow Light"/>
            </a:endParaRPr>
          </a:p>
        </p:txBody>
      </p:sp>
      <p:cxnSp>
        <p:nvCxnSpPr>
          <p:cNvPr id="696" name="Google Shape;696;p91"/>
          <p:cNvCxnSpPr/>
          <p:nvPr/>
        </p:nvCxnSpPr>
        <p:spPr>
          <a:xfrm>
            <a:off x="913525" y="2207050"/>
            <a:ext cx="7126200" cy="0"/>
          </a:xfrm>
          <a:prstGeom prst="straightConnector1">
            <a:avLst/>
          </a:prstGeom>
          <a:noFill/>
          <a:ln cap="flat" cmpd="sng" w="9525">
            <a:solidFill>
              <a:schemeClr val="dk2"/>
            </a:solidFill>
            <a:prstDash val="solid"/>
            <a:round/>
            <a:headEnd len="med" w="med" type="none"/>
            <a:tailEnd len="med" w="med" type="none"/>
          </a:ln>
        </p:spPr>
      </p:cxnSp>
      <p:sp>
        <p:nvSpPr>
          <p:cNvPr id="697" name="Google Shape;697;p91"/>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Mural/Diagramming</a:t>
            </a:r>
            <a:endParaRPr sz="1900"/>
          </a:p>
        </p:txBody>
      </p:sp>
      <p:sp>
        <p:nvSpPr>
          <p:cNvPr id="698" name="Google Shape;698;p9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9" name="Google Shape;699;p91" title="Screenshot 2025-07-24 at 1.40.39 PM.png"/>
          <p:cNvPicPr preferRelativeResize="0"/>
          <p:nvPr/>
        </p:nvPicPr>
        <p:blipFill>
          <a:blip r:embed="rId4">
            <a:alphaModFix/>
          </a:blip>
          <a:stretch>
            <a:fillRect/>
          </a:stretch>
        </p:blipFill>
        <p:spPr>
          <a:xfrm>
            <a:off x="5550800" y="823250"/>
            <a:ext cx="2610000" cy="10860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2"/>
          <p:cNvSpPr txBox="1"/>
          <p:nvPr>
            <p:ph idx="1" type="subTitle"/>
          </p:nvPr>
        </p:nvSpPr>
        <p:spPr>
          <a:xfrm>
            <a:off x="817200" y="240700"/>
            <a:ext cx="7509600" cy="3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to draw a picture, and how to pick the right fidelity</a:t>
            </a:r>
            <a:endParaRPr/>
          </a:p>
        </p:txBody>
      </p:sp>
      <p:sp>
        <p:nvSpPr>
          <p:cNvPr id="705" name="Google Shape;705;p92"/>
          <p:cNvSpPr txBox="1"/>
          <p:nvPr/>
        </p:nvSpPr>
        <p:spPr>
          <a:xfrm>
            <a:off x="539550" y="699125"/>
            <a:ext cx="8064900" cy="39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Barlow"/>
                <a:ea typeface="Barlow"/>
                <a:cs typeface="Barlow"/>
                <a:sym typeface="Barlow"/>
              </a:rPr>
              <a:t>Consider</a:t>
            </a:r>
            <a:r>
              <a:rPr b="1" lang="en" sz="1500">
                <a:solidFill>
                  <a:schemeClr val="lt1"/>
                </a:solidFill>
                <a:latin typeface="Barlow"/>
                <a:ea typeface="Barlow"/>
                <a:cs typeface="Barlow"/>
                <a:sym typeface="Barlow"/>
              </a:rPr>
              <a:t> your </a:t>
            </a:r>
            <a:r>
              <a:rPr b="1" lang="en" sz="1500" u="sng">
                <a:solidFill>
                  <a:schemeClr val="lt1"/>
                </a:solidFill>
                <a:latin typeface="Barlow"/>
                <a:ea typeface="Barlow"/>
                <a:cs typeface="Barlow"/>
                <a:sym typeface="Barlow"/>
              </a:rPr>
              <a:t>audience</a:t>
            </a:r>
            <a:r>
              <a:rPr b="1" lang="en" sz="1500">
                <a:solidFill>
                  <a:schemeClr val="lt1"/>
                </a:solidFill>
                <a:latin typeface="Barlow"/>
                <a:ea typeface="Barlow"/>
                <a:cs typeface="Barlow"/>
                <a:sym typeface="Barlow"/>
              </a:rPr>
              <a:t> and your </a:t>
            </a:r>
            <a:r>
              <a:rPr b="1" lang="en" sz="1500" u="sng">
                <a:solidFill>
                  <a:schemeClr val="lt1"/>
                </a:solidFill>
                <a:latin typeface="Barlow"/>
                <a:ea typeface="Barlow"/>
                <a:cs typeface="Barlow"/>
                <a:sym typeface="Barlow"/>
              </a:rPr>
              <a:t>purpose</a:t>
            </a:r>
            <a:endParaRPr b="1" sz="1500" u="sng">
              <a:solidFill>
                <a:schemeClr val="lt1"/>
              </a:solidFill>
              <a:latin typeface="Barlow"/>
              <a:ea typeface="Barlow"/>
              <a:cs typeface="Barlow"/>
              <a:sym typeface="Barlow"/>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Communicate technical insights or needs to non-technical staff</a:t>
            </a:r>
            <a:endParaRPr sz="1500">
              <a:solidFill>
                <a:schemeClr val="lt1"/>
              </a:solidFill>
              <a:latin typeface="Barlow Light"/>
              <a:ea typeface="Barlow Light"/>
              <a:cs typeface="Barlow Light"/>
              <a:sym typeface="Barlow Light"/>
            </a:endParaRPr>
          </a:p>
          <a:p>
            <a:pPr indent="-323850" lvl="1" marL="9144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How data moves from the work on the ground to the impact that your org can report</a:t>
            </a:r>
            <a:endParaRPr sz="1500">
              <a:solidFill>
                <a:schemeClr val="lt1"/>
              </a:solidFill>
              <a:latin typeface="Barlow Light"/>
              <a:ea typeface="Barlow Light"/>
              <a:cs typeface="Barlow Light"/>
              <a:sym typeface="Barlow Light"/>
            </a:endParaRPr>
          </a:p>
          <a:p>
            <a:pPr indent="-323850" lvl="1" marL="9144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What </a:t>
            </a:r>
            <a:r>
              <a:rPr lang="en" sz="1500">
                <a:solidFill>
                  <a:schemeClr val="lt1"/>
                </a:solidFill>
                <a:latin typeface="Barlow Light"/>
                <a:ea typeface="Barlow Light"/>
                <a:cs typeface="Barlow Light"/>
                <a:sym typeface="Barlow Light"/>
              </a:rPr>
              <a:t>tools/contracts</a:t>
            </a:r>
            <a:r>
              <a:rPr lang="en" sz="1500">
                <a:solidFill>
                  <a:schemeClr val="lt1"/>
                </a:solidFill>
                <a:latin typeface="Barlow Light"/>
                <a:ea typeface="Barlow Light"/>
                <a:cs typeface="Barlow Light"/>
                <a:sym typeface="Barlow Light"/>
              </a:rPr>
              <a:t> you need and how they fit into your work</a:t>
            </a:r>
            <a:endParaRPr sz="1500">
              <a:solidFill>
                <a:schemeClr val="lt1"/>
              </a:solidFill>
              <a:latin typeface="Barlow Light"/>
              <a:ea typeface="Barlow Light"/>
              <a:cs typeface="Barlow Light"/>
              <a:sym typeface="Barlow Light"/>
            </a:endParaRPr>
          </a:p>
          <a:p>
            <a:pPr indent="-323850" lvl="1" marL="9144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What needs to be reported in which systems for a funder to get the deliverables needed</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Create a </a:t>
            </a:r>
            <a:r>
              <a:rPr lang="en" sz="1500">
                <a:solidFill>
                  <a:schemeClr val="lt1"/>
                </a:solidFill>
                <a:latin typeface="Barlow Light"/>
                <a:ea typeface="Barlow Light"/>
                <a:cs typeface="Barlow Light"/>
                <a:sym typeface="Barlow Light"/>
              </a:rPr>
              <a:t>broad</a:t>
            </a:r>
            <a:r>
              <a:rPr lang="en" sz="1500">
                <a:solidFill>
                  <a:schemeClr val="lt1"/>
                </a:solidFill>
                <a:latin typeface="Barlow Light"/>
                <a:ea typeface="Barlow Light"/>
                <a:cs typeface="Barlow Light"/>
                <a:sym typeface="Barlow Light"/>
              </a:rPr>
              <a:t> view of how data flows and whether it’s automated or manual</a:t>
            </a:r>
            <a:endParaRPr sz="1500">
              <a:solidFill>
                <a:schemeClr val="lt1"/>
              </a:solidFill>
              <a:latin typeface="Barlow Light"/>
              <a:ea typeface="Barlow Light"/>
              <a:cs typeface="Barlow Light"/>
              <a:sym typeface="Barlow Light"/>
            </a:endParaRPr>
          </a:p>
          <a:p>
            <a:pPr indent="-323850" lvl="1" marL="9144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Audit your manual data flows in the process of improving automation</a:t>
            </a:r>
            <a:endParaRPr sz="1500">
              <a:solidFill>
                <a:schemeClr val="lt1"/>
              </a:solidFill>
              <a:latin typeface="Barlow Light"/>
              <a:ea typeface="Barlow Light"/>
              <a:cs typeface="Barlow Light"/>
              <a:sym typeface="Barlow Light"/>
            </a:endParaRPr>
          </a:p>
          <a:p>
            <a:pPr indent="-323850" lvl="1" marL="9144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Understand which partners create which automated syncs for you</a:t>
            </a:r>
            <a:endParaRPr sz="1500">
              <a:solidFill>
                <a:schemeClr val="lt1"/>
              </a:solidFill>
              <a:latin typeface="Barlow Light"/>
              <a:ea typeface="Barlow Light"/>
              <a:cs typeface="Barlow Light"/>
              <a:sym typeface="Barlow Light"/>
            </a:endParaRPr>
          </a:p>
          <a:p>
            <a:pPr indent="-323850" lvl="1" marL="9144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Understand when something breaks where to root for the underlying issue</a:t>
            </a:r>
            <a:endParaRPr sz="1500">
              <a:solidFill>
                <a:schemeClr val="lt1"/>
              </a:solidFill>
              <a:latin typeface="Barlow Light"/>
              <a:ea typeface="Barlow Light"/>
              <a:cs typeface="Barlow Light"/>
              <a:sym typeface="Barlow Light"/>
            </a:endParaRPr>
          </a:p>
          <a:p>
            <a:pPr indent="-323850" lvl="1" marL="9144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How you built a data pipeline</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Document frequently used workflows for new or cycle based data staff onboarding</a:t>
            </a:r>
            <a:endParaRPr sz="1500">
              <a:solidFill>
                <a:schemeClr val="lt1"/>
              </a:solidFill>
              <a:latin typeface="Barlow Light"/>
              <a:ea typeface="Barlow Light"/>
              <a:cs typeface="Barlow Light"/>
              <a:sym typeface="Barlow Light"/>
            </a:endParaRPr>
          </a:p>
          <a:p>
            <a:pPr indent="-323850" lvl="1" marL="9144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Frequently used queries and datasets</a:t>
            </a:r>
            <a:endParaRPr sz="1500">
              <a:solidFill>
                <a:schemeClr val="lt1"/>
              </a:solidFill>
              <a:latin typeface="Barlow Light"/>
              <a:ea typeface="Barlow Light"/>
              <a:cs typeface="Barlow Light"/>
              <a:sym typeface="Barlow Light"/>
            </a:endParaRPr>
          </a:p>
          <a:p>
            <a:pPr indent="-323850" lvl="1" marL="9144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Reporting pipelines for a program or project</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3"/>
          <p:cNvSpPr txBox="1"/>
          <p:nvPr>
            <p:ph idx="1" type="subTitle"/>
          </p:nvPr>
        </p:nvSpPr>
        <p:spPr>
          <a:xfrm>
            <a:off x="1142080" y="115850"/>
            <a:ext cx="71475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FUNDER DELIVERABLE METRIC DIAGRAM</a:t>
            </a:r>
            <a:endParaRPr/>
          </a:p>
        </p:txBody>
      </p:sp>
      <p:pic>
        <p:nvPicPr>
          <p:cNvPr id="711" name="Google Shape;711;p93" title="Screenshot 2025-07-24 at 1.23.25 PM.png"/>
          <p:cNvPicPr preferRelativeResize="0"/>
          <p:nvPr/>
        </p:nvPicPr>
        <p:blipFill>
          <a:blip r:embed="rId3">
            <a:alphaModFix/>
          </a:blip>
          <a:stretch>
            <a:fillRect/>
          </a:stretch>
        </p:blipFill>
        <p:spPr>
          <a:xfrm>
            <a:off x="1083825" y="453050"/>
            <a:ext cx="7147500" cy="4555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94" title="Screenshot 2025-07-24 at 12.34.19 PM.png"/>
          <p:cNvPicPr preferRelativeResize="0"/>
          <p:nvPr/>
        </p:nvPicPr>
        <p:blipFill>
          <a:blip r:embed="rId3">
            <a:alphaModFix/>
          </a:blip>
          <a:stretch>
            <a:fillRect/>
          </a:stretch>
        </p:blipFill>
        <p:spPr>
          <a:xfrm>
            <a:off x="653250" y="723400"/>
            <a:ext cx="7837502" cy="4174425"/>
          </a:xfrm>
          <a:prstGeom prst="rect">
            <a:avLst/>
          </a:prstGeom>
          <a:noFill/>
          <a:ln>
            <a:noFill/>
          </a:ln>
        </p:spPr>
      </p:pic>
      <p:sp>
        <p:nvSpPr>
          <p:cNvPr id="717" name="Google Shape;717;p94"/>
          <p:cNvSpPr txBox="1"/>
          <p:nvPr/>
        </p:nvSpPr>
        <p:spPr>
          <a:xfrm>
            <a:off x="823950" y="137325"/>
            <a:ext cx="74157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rlow Medium"/>
                <a:ea typeface="Barlow Medium"/>
                <a:cs typeface="Barlow Medium"/>
                <a:sym typeface="Barlow Medium"/>
              </a:rPr>
              <a:t>LET’S </a:t>
            </a:r>
            <a:r>
              <a:rPr lang="en" sz="1800">
                <a:solidFill>
                  <a:schemeClr val="dk1"/>
                </a:solidFill>
                <a:latin typeface="Barlow Medium"/>
                <a:ea typeface="Barlow Medium"/>
                <a:cs typeface="Barlow Medium"/>
                <a:sym typeface="Barlow Medium"/>
              </a:rPr>
              <a:t>REVISIT</a:t>
            </a:r>
            <a:r>
              <a:rPr lang="en" sz="1800">
                <a:solidFill>
                  <a:schemeClr val="dk1"/>
                </a:solidFill>
                <a:latin typeface="Barlow Medium"/>
                <a:ea typeface="Barlow Medium"/>
                <a:cs typeface="Barlow Medium"/>
                <a:sym typeface="Barlow Medium"/>
              </a:rPr>
              <a:t> THE POWER OF VISUALS</a:t>
            </a:r>
            <a:endParaRPr sz="1800">
              <a:solidFill>
                <a:schemeClr val="dk1"/>
              </a:solidFill>
              <a:latin typeface="Barlow Medium"/>
              <a:ea typeface="Barlow Medium"/>
              <a:cs typeface="Barlow Medium"/>
              <a:sym typeface="Barlow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5"/>
          <p:cNvSpPr txBox="1"/>
          <p:nvPr>
            <p:ph type="title"/>
          </p:nvPr>
        </p:nvSpPr>
        <p:spPr>
          <a:xfrm>
            <a:off x="455221" y="1321125"/>
            <a:ext cx="5094600" cy="17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BEFORE WE MOVE 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6"/>
          <p:cNvSpPr txBox="1"/>
          <p:nvPr>
            <p:ph type="title"/>
          </p:nvPr>
        </p:nvSpPr>
        <p:spPr>
          <a:xfrm>
            <a:off x="697350" y="3280950"/>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Level 2: Github + versioned documentation</a:t>
            </a:r>
            <a:endParaRPr/>
          </a:p>
          <a:p>
            <a:pPr indent="0" lvl="0" marL="0" rtl="0" algn="ctr">
              <a:spcBef>
                <a:spcPts val="0"/>
              </a:spcBef>
              <a:spcAft>
                <a:spcPts val="0"/>
              </a:spcAft>
              <a:buNone/>
            </a:pPr>
            <a:r>
              <a:t/>
            </a:r>
            <a:endParaRPr/>
          </a:p>
        </p:txBody>
      </p:sp>
      <p:sp>
        <p:nvSpPr>
          <p:cNvPr id="728" name="Google Shape;728;p96"/>
          <p:cNvSpPr txBox="1"/>
          <p:nvPr>
            <p:ph idx="2" type="title"/>
          </p:nvPr>
        </p:nvSpPr>
        <p:spPr>
          <a:xfrm>
            <a:off x="3278250" y="9859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97"/>
          <p:cNvSpPr txBox="1"/>
          <p:nvPr>
            <p:ph idx="5" type="body"/>
          </p:nvPr>
        </p:nvSpPr>
        <p:spPr>
          <a:xfrm>
            <a:off x="480425" y="560550"/>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Note-Taking for Documentation You’ll Actually Reuse</a:t>
            </a:r>
            <a:endParaRPr/>
          </a:p>
        </p:txBody>
      </p:sp>
      <p:sp>
        <p:nvSpPr>
          <p:cNvPr id="734" name="Google Shape;734;p97"/>
          <p:cNvSpPr txBox="1"/>
          <p:nvPr>
            <p:ph type="title"/>
          </p:nvPr>
        </p:nvSpPr>
        <p:spPr>
          <a:xfrm>
            <a:off x="699900" y="1254749"/>
            <a:ext cx="20388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Move Beyond Google Docs?</a:t>
            </a:r>
            <a:endParaRPr/>
          </a:p>
        </p:txBody>
      </p:sp>
      <p:sp>
        <p:nvSpPr>
          <p:cNvPr id="735" name="Google Shape;735;p97"/>
          <p:cNvSpPr txBox="1"/>
          <p:nvPr>
            <p:ph idx="2" type="title"/>
          </p:nvPr>
        </p:nvSpPr>
        <p:spPr>
          <a:xfrm>
            <a:off x="699900" y="2075263"/>
            <a:ext cx="20388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Google Docs Fall Short</a:t>
            </a:r>
            <a:endParaRPr/>
          </a:p>
        </p:txBody>
      </p:sp>
      <p:sp>
        <p:nvSpPr>
          <p:cNvPr id="736" name="Google Shape;736;p97"/>
          <p:cNvSpPr txBox="1"/>
          <p:nvPr>
            <p:ph idx="3" type="title"/>
          </p:nvPr>
        </p:nvSpPr>
        <p:spPr>
          <a:xfrm>
            <a:off x="699900" y="2894466"/>
            <a:ext cx="20388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Versioned Notes Add</a:t>
            </a:r>
            <a:endParaRPr/>
          </a:p>
        </p:txBody>
      </p:sp>
      <p:sp>
        <p:nvSpPr>
          <p:cNvPr id="737" name="Google Shape;737;p97"/>
          <p:cNvSpPr txBox="1"/>
          <p:nvPr>
            <p:ph idx="4" type="title"/>
          </p:nvPr>
        </p:nvSpPr>
        <p:spPr>
          <a:xfrm>
            <a:off x="699900" y="3725450"/>
            <a:ext cx="23034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Not Either Or!</a:t>
            </a:r>
            <a:endParaRPr/>
          </a:p>
          <a:p>
            <a:pPr indent="0" lvl="0" marL="0" rtl="0" algn="l">
              <a:spcBef>
                <a:spcPts val="0"/>
              </a:spcBef>
              <a:spcAft>
                <a:spcPts val="0"/>
              </a:spcAft>
              <a:buNone/>
            </a:pPr>
            <a:r>
              <a:rPr lang="en"/>
              <a:t>Different Platforms for Different Functions</a:t>
            </a:r>
            <a:endParaRPr/>
          </a:p>
        </p:txBody>
      </p:sp>
      <p:sp>
        <p:nvSpPr>
          <p:cNvPr id="738" name="Google Shape;738;p97"/>
          <p:cNvSpPr txBox="1"/>
          <p:nvPr>
            <p:ph idx="4294967295" type="title"/>
          </p:nvPr>
        </p:nvSpPr>
        <p:spPr>
          <a:xfrm>
            <a:off x="3433004" y="1126725"/>
            <a:ext cx="4810200" cy="703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Google Docs are great for real-time collaboration</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But can be hard to search, hard to structure, and easy to forget</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Versioned note systems add structure, hierarchy, and long-term clarity to your internal knowledge</a:t>
            </a:r>
            <a:endParaRPr sz="1100">
              <a:solidFill>
                <a:schemeClr val="lt1"/>
              </a:solidFill>
              <a:latin typeface="Barlow Light"/>
              <a:ea typeface="Barlow Light"/>
              <a:cs typeface="Barlow Light"/>
              <a:sym typeface="Barlow Light"/>
            </a:endParaRPr>
          </a:p>
        </p:txBody>
      </p:sp>
      <p:sp>
        <p:nvSpPr>
          <p:cNvPr id="739" name="Google Shape;739;p97"/>
          <p:cNvSpPr txBox="1"/>
          <p:nvPr>
            <p:ph idx="4294967295" type="title"/>
          </p:nvPr>
        </p:nvSpPr>
        <p:spPr>
          <a:xfrm>
            <a:off x="3433000" y="2029211"/>
            <a:ext cx="4810200" cy="773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Notes become scattered across folders or people’s Drives</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They lack a clear version history</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Docs go stale, get duplicated, or lose context</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You have to manually remind others where things are</a:t>
            </a:r>
            <a:endParaRPr sz="1100">
              <a:solidFill>
                <a:schemeClr val="lt1"/>
              </a:solidFill>
              <a:latin typeface="Barlow Light"/>
              <a:ea typeface="Barlow Light"/>
              <a:cs typeface="Barlow Light"/>
              <a:sym typeface="Barlow Light"/>
            </a:endParaRPr>
          </a:p>
        </p:txBody>
      </p:sp>
      <p:sp>
        <p:nvSpPr>
          <p:cNvPr id="740" name="Google Shape;740;p97"/>
          <p:cNvSpPr txBox="1"/>
          <p:nvPr>
            <p:ph idx="4294967295" type="title"/>
          </p:nvPr>
        </p:nvSpPr>
        <p:spPr>
          <a:xfrm>
            <a:off x="3430575" y="2948550"/>
            <a:ext cx="4810200" cy="862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Use folders, tags, backlinks, and consistent formatting</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See how documentation evolved, not just what it says now</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Build a shared system, not just a pile of documents</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Better support for technical documentation and code snippets</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p:txBody>
      </p:sp>
      <p:sp>
        <p:nvSpPr>
          <p:cNvPr id="741" name="Google Shape;741;p97"/>
          <p:cNvSpPr txBox="1"/>
          <p:nvPr>
            <p:ph idx="4294967295" type="title"/>
          </p:nvPr>
        </p:nvSpPr>
        <p:spPr>
          <a:xfrm>
            <a:off x="3430575" y="3810899"/>
            <a:ext cx="4810200" cy="895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Google docs are better at real-time collaboration</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Versioned notes are best for durable docs meant to outlast one project, person, or cycle</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Git synced notes create a durable backbone for technical docs, while Google cloud allows day to day flexible workflows</a:t>
            </a:r>
            <a:endParaRPr sz="1100">
              <a:solidFill>
                <a:schemeClr val="lt1"/>
              </a:solidFill>
              <a:latin typeface="Barlow Light"/>
              <a:ea typeface="Barlow Light"/>
              <a:cs typeface="Barlow Light"/>
              <a:sym typeface="Barlow Light"/>
            </a:endParaRPr>
          </a:p>
        </p:txBody>
      </p:sp>
      <p:cxnSp>
        <p:nvCxnSpPr>
          <p:cNvPr id="742" name="Google Shape;742;p97"/>
          <p:cNvCxnSpPr/>
          <p:nvPr/>
        </p:nvCxnSpPr>
        <p:spPr>
          <a:xfrm>
            <a:off x="788225" y="1071950"/>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743" name="Google Shape;743;p97"/>
          <p:cNvCxnSpPr/>
          <p:nvPr/>
        </p:nvCxnSpPr>
        <p:spPr>
          <a:xfrm>
            <a:off x="788225" y="1950722"/>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744" name="Google Shape;744;p97"/>
          <p:cNvCxnSpPr/>
          <p:nvPr/>
        </p:nvCxnSpPr>
        <p:spPr>
          <a:xfrm>
            <a:off x="788225" y="2880798"/>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745" name="Google Shape;745;p97"/>
          <p:cNvCxnSpPr/>
          <p:nvPr/>
        </p:nvCxnSpPr>
        <p:spPr>
          <a:xfrm>
            <a:off x="788225" y="3810878"/>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97"/>
          <p:cNvCxnSpPr/>
          <p:nvPr/>
        </p:nvCxnSpPr>
        <p:spPr>
          <a:xfrm>
            <a:off x="788225" y="4706225"/>
            <a:ext cx="7455600" cy="0"/>
          </a:xfrm>
          <a:prstGeom prst="straightConnector1">
            <a:avLst/>
          </a:prstGeom>
          <a:noFill/>
          <a:ln cap="flat" cmpd="sng" w="9525">
            <a:solidFill>
              <a:schemeClr val="dk2"/>
            </a:solidFill>
            <a:prstDash val="solid"/>
            <a:round/>
            <a:headEnd len="med" w="med" type="none"/>
            <a:tailEnd len="med" w="med" type="none"/>
          </a:ln>
        </p:spPr>
      </p:cxnSp>
      <p:sp>
        <p:nvSpPr>
          <p:cNvPr id="747" name="Google Shape;747;p97"/>
          <p:cNvSpPr txBox="1"/>
          <p:nvPr>
            <p:ph idx="1" type="subTitle"/>
          </p:nvPr>
        </p:nvSpPr>
        <p:spPr>
          <a:xfrm>
            <a:off x="480431" y="290625"/>
            <a:ext cx="77634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BEYOND GOOGLE DOCS - VERSIONED NOTES THAT GROW WITH YOU</a:t>
            </a:r>
            <a:endParaRPr/>
          </a:p>
        </p:txBody>
      </p:sp>
      <p:sp>
        <p:nvSpPr>
          <p:cNvPr id="748" name="Google Shape;748;p9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Grounding &amp; Purpose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8"/>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VERSION CONTROL?</a:t>
            </a:r>
            <a:endParaRPr/>
          </a:p>
        </p:txBody>
      </p:sp>
      <p:sp>
        <p:nvSpPr>
          <p:cNvPr id="754" name="Google Shape;754;p98"/>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Foundation for Reproducible, Collaborative, and Sustainable Data Work</a:t>
            </a:r>
            <a:endParaRPr/>
          </a:p>
        </p:txBody>
      </p:sp>
      <p:sp>
        <p:nvSpPr>
          <p:cNvPr id="755" name="Google Shape;755;p98"/>
          <p:cNvSpPr txBox="1"/>
          <p:nvPr/>
        </p:nvSpPr>
        <p:spPr>
          <a:xfrm>
            <a:off x="5279375" y="1911125"/>
            <a:ext cx="3237600" cy="10947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Multiple people can work on the same files without conflicts. Git workflows like branching and merging let teams test edits safely, review each other’s work, and integrate changes intentionally.</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756" name="Google Shape;756;p98"/>
          <p:cNvSpPr txBox="1"/>
          <p:nvPr/>
        </p:nvSpPr>
        <p:spPr>
          <a:xfrm>
            <a:off x="5279375" y="1576485"/>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COLLABORATION</a:t>
            </a:r>
            <a:endParaRPr>
              <a:solidFill>
                <a:schemeClr val="lt1"/>
              </a:solidFill>
              <a:latin typeface="Hepta Slab Medium"/>
              <a:ea typeface="Hepta Slab Medium"/>
              <a:cs typeface="Hepta Slab Medium"/>
              <a:sym typeface="Hepta Slab Medium"/>
            </a:endParaRPr>
          </a:p>
        </p:txBody>
      </p:sp>
      <p:sp>
        <p:nvSpPr>
          <p:cNvPr id="757" name="Google Shape;757;p98"/>
          <p:cNvSpPr txBox="1"/>
          <p:nvPr/>
        </p:nvSpPr>
        <p:spPr>
          <a:xfrm>
            <a:off x="5279375" y="3830075"/>
            <a:ext cx="31710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Every change is logged with a name, time, and reason. This built-in audit trail promotes transparency and helps teams uphold shared standards for data and documentation.</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758" name="Google Shape;758;p98"/>
          <p:cNvSpPr txBox="1"/>
          <p:nvPr/>
        </p:nvSpPr>
        <p:spPr>
          <a:xfrm>
            <a:off x="5279375" y="3495410"/>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ACCOUNTABILITY</a:t>
            </a:r>
            <a:endParaRPr>
              <a:solidFill>
                <a:schemeClr val="lt1"/>
              </a:solidFill>
              <a:latin typeface="Hepta Slab Medium"/>
              <a:ea typeface="Hepta Slab Medium"/>
              <a:cs typeface="Hepta Slab Medium"/>
              <a:sym typeface="Hepta Slab Medium"/>
            </a:endParaRPr>
          </a:p>
        </p:txBody>
      </p:sp>
      <p:sp>
        <p:nvSpPr>
          <p:cNvPr id="759" name="Google Shape;759;p98"/>
          <p:cNvSpPr txBox="1"/>
          <p:nvPr/>
        </p:nvSpPr>
        <p:spPr>
          <a:xfrm>
            <a:off x="791150" y="1911125"/>
            <a:ext cx="32739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Track what changed, when, by whom, and why—and roll back to earlier versions when needed. This makes it easy to recreate past results, debug issues, rebuild reports, or reference the exact queries used in prior campaigns.</a:t>
            </a:r>
            <a:r>
              <a:rPr lang="en" sz="1100">
                <a:solidFill>
                  <a:schemeClr val="lt1"/>
                </a:solidFill>
                <a:latin typeface="Barlow Light"/>
                <a:ea typeface="Barlow Light"/>
                <a:cs typeface="Barlow Light"/>
                <a:sym typeface="Barlow Light"/>
              </a:rPr>
              <a:t>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760" name="Google Shape;760;p98"/>
          <p:cNvSpPr txBox="1"/>
          <p:nvPr/>
        </p:nvSpPr>
        <p:spPr>
          <a:xfrm>
            <a:off x="791175" y="1576485"/>
            <a:ext cx="18603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REPRODUCIBILITY</a:t>
            </a:r>
            <a:endParaRPr>
              <a:solidFill>
                <a:schemeClr val="lt1"/>
              </a:solidFill>
              <a:latin typeface="Hepta Slab Medium"/>
              <a:ea typeface="Hepta Slab Medium"/>
              <a:cs typeface="Hepta Slab Medium"/>
              <a:sym typeface="Hepta Slab Medium"/>
            </a:endParaRPr>
          </a:p>
        </p:txBody>
      </p:sp>
      <p:sp>
        <p:nvSpPr>
          <p:cNvPr id="761" name="Google Shape;761;p98"/>
          <p:cNvSpPr txBox="1"/>
          <p:nvPr/>
        </p:nvSpPr>
        <p:spPr>
          <a:xfrm>
            <a:off x="791150" y="3830075"/>
            <a:ext cx="32739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dk1"/>
                </a:solidFill>
                <a:latin typeface="Barlow Light"/>
                <a:ea typeface="Barlow Light"/>
                <a:cs typeface="Barlow Light"/>
                <a:sym typeface="Barlow Light"/>
              </a:rPr>
              <a:t>Turnover or role changes won’t derail your systems. Version history shows how documentation and code evolved, making it easier for new staff to step in and pick up where others left off.</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dk1"/>
              </a:solidFill>
              <a:latin typeface="Barlow Light"/>
              <a:ea typeface="Barlow Light"/>
              <a:cs typeface="Barlow Light"/>
              <a:sym typeface="Barlow Light"/>
            </a:endParaRPr>
          </a:p>
        </p:txBody>
      </p:sp>
      <p:sp>
        <p:nvSpPr>
          <p:cNvPr id="762" name="Google Shape;762;p98"/>
          <p:cNvSpPr txBox="1"/>
          <p:nvPr/>
        </p:nvSpPr>
        <p:spPr>
          <a:xfrm>
            <a:off x="791175" y="3495407"/>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CONTINUITY</a:t>
            </a:r>
            <a:endParaRPr>
              <a:solidFill>
                <a:schemeClr val="dk1"/>
              </a:solidFill>
              <a:latin typeface="Hepta Slab Medium"/>
              <a:ea typeface="Hepta Slab Medium"/>
              <a:cs typeface="Hepta Slab Medium"/>
              <a:sym typeface="Hepta Slab Medium"/>
            </a:endParaRPr>
          </a:p>
        </p:txBody>
      </p:sp>
      <p:sp>
        <p:nvSpPr>
          <p:cNvPr id="763" name="Google Shape;763;p9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99" title="PIXNIO-310908-5040x3360.jpeg"/>
          <p:cNvPicPr preferRelativeResize="0"/>
          <p:nvPr/>
        </p:nvPicPr>
        <p:blipFill>
          <a:blip r:embed="rId3">
            <a:alphaModFix/>
          </a:blip>
          <a:stretch>
            <a:fillRect/>
          </a:stretch>
        </p:blipFill>
        <p:spPr>
          <a:xfrm>
            <a:off x="-2" y="0"/>
            <a:ext cx="9144003" cy="6094500"/>
          </a:xfrm>
          <a:prstGeom prst="rect">
            <a:avLst/>
          </a:prstGeom>
          <a:noFill/>
          <a:ln>
            <a:noFill/>
          </a:ln>
        </p:spPr>
      </p:pic>
      <p:sp>
        <p:nvSpPr>
          <p:cNvPr id="769" name="Google Shape;769;p99"/>
          <p:cNvSpPr txBox="1"/>
          <p:nvPr>
            <p:ph idx="1" type="body"/>
          </p:nvPr>
        </p:nvSpPr>
        <p:spPr>
          <a:xfrm>
            <a:off x="4655675" y="956675"/>
            <a:ext cx="3965400" cy="775200"/>
          </a:xfrm>
          <a:prstGeom prst="rect">
            <a:avLst/>
          </a:prstGeom>
        </p:spPr>
        <p:txBody>
          <a:bodyPr anchorCtr="0" anchor="t" bIns="274300" lIns="274300" spcFirstLastPara="1" rIns="274300" wrap="square" tIns="0">
            <a:noAutofit/>
          </a:bodyPr>
          <a:lstStyle/>
          <a:p>
            <a:pPr indent="0" lvl="0" marL="0" rtl="0" algn="l">
              <a:spcBef>
                <a:spcPts val="0"/>
              </a:spcBef>
              <a:spcAft>
                <a:spcPts val="0"/>
              </a:spcAft>
              <a:buClr>
                <a:schemeClr val="lt1"/>
              </a:buClr>
              <a:buSzPts val="1100"/>
              <a:buNone/>
            </a:pPr>
            <a:r>
              <a:rPr lang="en"/>
              <a:t>Versioned notes have a learning curve, but they offer greater durability and structure, especially for teams that need to </a:t>
            </a:r>
            <a:r>
              <a:rPr lang="en"/>
              <a:t>revisit</a:t>
            </a:r>
            <a:r>
              <a:rPr lang="en"/>
              <a:t> complex data processes cycle to cycle</a:t>
            </a:r>
            <a:endParaRPr/>
          </a:p>
        </p:txBody>
      </p:sp>
      <p:sp>
        <p:nvSpPr>
          <p:cNvPr id="770" name="Google Shape;770;p99"/>
          <p:cNvSpPr txBox="1"/>
          <p:nvPr>
            <p:ph idx="3" type="subTitle"/>
          </p:nvPr>
        </p:nvSpPr>
        <p:spPr>
          <a:xfrm>
            <a:off x="4655675" y="522900"/>
            <a:ext cx="3965400" cy="442800"/>
          </a:xfrm>
          <a:prstGeom prst="rect">
            <a:avLst/>
          </a:prstGeom>
        </p:spPr>
        <p:txBody>
          <a:bodyPr anchorCtr="0" anchor="b" bIns="0" lIns="274300" spcFirstLastPara="1" rIns="274300" wrap="square" tIns="274300">
            <a:noAutofit/>
          </a:bodyPr>
          <a:lstStyle/>
          <a:p>
            <a:pPr indent="0" lvl="0" marL="0" rtl="0" algn="l">
              <a:spcBef>
                <a:spcPts val="0"/>
              </a:spcBef>
              <a:spcAft>
                <a:spcPts val="0"/>
              </a:spcAft>
              <a:buClr>
                <a:schemeClr val="lt1"/>
              </a:buClr>
              <a:buSzPts val="1100"/>
              <a:buNone/>
            </a:pPr>
            <a:r>
              <a:rPr lang="en"/>
              <a:t>SLIGHTLY MORE COMPLEX, BUT WORTH IT</a:t>
            </a:r>
            <a:endParaRPr/>
          </a:p>
        </p:txBody>
      </p:sp>
      <p:sp>
        <p:nvSpPr>
          <p:cNvPr id="771" name="Google Shape;771;p99"/>
          <p:cNvSpPr txBox="1"/>
          <p:nvPr>
            <p:ph idx="4" type="body"/>
          </p:nvPr>
        </p:nvSpPr>
        <p:spPr>
          <a:xfrm>
            <a:off x="649200" y="3974650"/>
            <a:ext cx="1558800" cy="1021200"/>
          </a:xfrm>
          <a:prstGeom prst="rect">
            <a:avLst/>
          </a:prstGeom>
        </p:spPr>
        <p:txBody>
          <a:bodyPr anchorCtr="0" anchor="t" bIns="137150" lIns="137150" spcFirstLastPara="1" rIns="137150" wrap="square" tIns="137150">
            <a:noAutofit/>
          </a:bodyPr>
          <a:lstStyle/>
          <a:p>
            <a:pPr indent="0" lvl="0" marL="0" rtl="0" algn="l">
              <a:spcBef>
                <a:spcPts val="0"/>
              </a:spcBef>
              <a:spcAft>
                <a:spcPts val="0"/>
              </a:spcAft>
              <a:buClr>
                <a:schemeClr val="lt1"/>
              </a:buClr>
              <a:buSzPts val="1100"/>
              <a:buNone/>
            </a:pPr>
            <a:r>
              <a:rPr lang="en" sz="800">
                <a:latin typeface="Barlow Medium"/>
                <a:ea typeface="Barlow Medium"/>
                <a:cs typeface="Barlow Medium"/>
                <a:sym typeface="Barlow Medium"/>
              </a:rPr>
              <a:t>Versioned notes aren’t a replacement for Google or cloud based tools, but rather a complement to create durable documentation over a number of cycles…</a:t>
            </a:r>
            <a:endParaRPr sz="800">
              <a:latin typeface="Barlow Medium"/>
              <a:ea typeface="Barlow Medium"/>
              <a:cs typeface="Barlow Medium"/>
              <a:sym typeface="Barlow Medium"/>
            </a:endParaRPr>
          </a:p>
        </p:txBody>
      </p:sp>
      <p:sp>
        <p:nvSpPr>
          <p:cNvPr id="772" name="Google Shape;772;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0"/>
          <p:cNvSpPr txBox="1"/>
          <p:nvPr>
            <p:ph idx="1" type="subTitle"/>
          </p:nvPr>
        </p:nvSpPr>
        <p:spPr>
          <a:xfrm>
            <a:off x="791150" y="522625"/>
            <a:ext cx="75189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 The Weeds: What is Git?</a:t>
            </a:r>
            <a:endParaRPr/>
          </a:p>
          <a:p>
            <a:pPr indent="0" lvl="0" marL="0" rtl="0" algn="l">
              <a:spcBef>
                <a:spcPts val="0"/>
              </a:spcBef>
              <a:spcAft>
                <a:spcPts val="0"/>
              </a:spcAft>
              <a:buNone/>
            </a:pPr>
            <a:r>
              <a:rPr lang="en" sz="2900"/>
              <a:t>(It’s Related to GitHub, but Different)</a:t>
            </a:r>
            <a:endParaRPr sz="2900"/>
          </a:p>
        </p:txBody>
      </p:sp>
      <p:sp>
        <p:nvSpPr>
          <p:cNvPr id="778" name="Google Shape;778;p100"/>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SzPts val="1250"/>
              <a:buChar char="●"/>
            </a:pPr>
            <a:r>
              <a:rPr lang="en" sz="1250"/>
              <a:t>Git is a tool that tracks changes to any file type over time</a:t>
            </a:r>
            <a:endParaRPr sz="1250"/>
          </a:p>
          <a:p>
            <a:pPr indent="-307975" lvl="0" marL="457200" rtl="0" algn="l">
              <a:spcBef>
                <a:spcPts val="0"/>
              </a:spcBef>
              <a:spcAft>
                <a:spcPts val="0"/>
              </a:spcAft>
              <a:buSzPts val="1250"/>
              <a:buChar char="●"/>
            </a:pPr>
            <a:r>
              <a:rPr lang="en" sz="1250"/>
              <a:t>It runs locally and records what changed, when, and by whom</a:t>
            </a:r>
            <a:endParaRPr sz="1250"/>
          </a:p>
          <a:p>
            <a:pPr indent="-307975" lvl="0" marL="457200" rtl="0" algn="l">
              <a:spcBef>
                <a:spcPts val="0"/>
              </a:spcBef>
              <a:spcAft>
                <a:spcPts val="0"/>
              </a:spcAft>
              <a:buSzPts val="1250"/>
              <a:buChar char="●"/>
            </a:pPr>
            <a:r>
              <a:rPr lang="en" sz="1250"/>
              <a:t>GitHub is the platform where you can save, review, and collaborate on that work through a user-friendly interface</a:t>
            </a:r>
            <a:endParaRPr sz="1250"/>
          </a:p>
          <a:p>
            <a:pPr indent="-307975" lvl="0" marL="457200" rtl="0" algn="l">
              <a:spcBef>
                <a:spcPts val="0"/>
              </a:spcBef>
              <a:spcAft>
                <a:spcPts val="0"/>
              </a:spcAft>
              <a:buSzPts val="1250"/>
              <a:buChar char="●"/>
            </a:pPr>
            <a:r>
              <a:rPr lang="en" sz="1250"/>
              <a:t>Together, they allow teams to manage documentation, code, and data workflows with transparency and structure</a:t>
            </a:r>
            <a:endParaRPr sz="1250"/>
          </a:p>
        </p:txBody>
      </p:sp>
      <p:sp>
        <p:nvSpPr>
          <p:cNvPr id="779" name="Google Shape;779;p10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0" name="Google Shape;780;p100" title="Weeds_in_Waterloo,_Ontario.jpg"/>
          <p:cNvPicPr preferRelativeResize="0"/>
          <p:nvPr/>
        </p:nvPicPr>
        <p:blipFill>
          <a:blip r:embed="rId3">
            <a:alphaModFix/>
          </a:blip>
          <a:stretch>
            <a:fillRect/>
          </a:stretch>
        </p:blipFill>
        <p:spPr>
          <a:xfrm>
            <a:off x="4272050" y="1787125"/>
            <a:ext cx="4277100" cy="3207900"/>
          </a:xfrm>
          <a:prstGeom prst="roundRect">
            <a:avLst>
              <a:gd fmla="val 16667" name="adj"/>
            </a:avLst>
          </a:prstGeom>
          <a:noFill/>
          <a:ln>
            <a:noFill/>
          </a:ln>
        </p:spPr>
      </p:pic>
      <p:sp>
        <p:nvSpPr>
          <p:cNvPr id="781" name="Google Shape;781;p100"/>
          <p:cNvSpPr/>
          <p:nvPr/>
        </p:nvSpPr>
        <p:spPr>
          <a:xfrm>
            <a:off x="6026050" y="3780850"/>
            <a:ext cx="2070300" cy="93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Barlow Light"/>
                <a:ea typeface="Barlow Light"/>
                <a:cs typeface="Barlow Light"/>
                <a:sym typeface="Barlow Light"/>
              </a:rPr>
              <a:t>Let’s build a conceptual basis of what Git does to re-enforce the concepts we’ll cover in the next section</a:t>
            </a:r>
            <a:endParaRPr sz="1100">
              <a:solidFill>
                <a:schemeClr val="dk1"/>
              </a:solidFill>
              <a:latin typeface="Barlow Light"/>
              <a:ea typeface="Barlow Light"/>
              <a:cs typeface="Barlow Light"/>
              <a:sym typeface="Barlow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1"/>
          <p:cNvSpPr txBox="1"/>
          <p:nvPr>
            <p:ph idx="1" type="subTitle"/>
          </p:nvPr>
        </p:nvSpPr>
        <p:spPr>
          <a:xfrm>
            <a:off x="810075" y="522625"/>
            <a:ext cx="76806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GitHub (and Why Use It for Documentation)?</a:t>
            </a:r>
            <a:endParaRPr/>
          </a:p>
        </p:txBody>
      </p:sp>
      <p:sp>
        <p:nvSpPr>
          <p:cNvPr id="787" name="Google Shape;787;p101"/>
          <p:cNvSpPr txBox="1"/>
          <p:nvPr>
            <p:ph idx="2" type="body"/>
          </p:nvPr>
        </p:nvSpPr>
        <p:spPr>
          <a:xfrm>
            <a:off x="4159900" y="1773625"/>
            <a:ext cx="41820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GitHub in Plain Terms</a:t>
            </a:r>
            <a:endParaRPr sz="2000"/>
          </a:p>
          <a:p>
            <a:pPr indent="-342900" lvl="0" marL="457200" rtl="0" algn="l">
              <a:spcBef>
                <a:spcPts val="0"/>
              </a:spcBef>
              <a:spcAft>
                <a:spcPts val="0"/>
              </a:spcAft>
              <a:buSzPts val="1800"/>
              <a:buChar char="●"/>
            </a:pPr>
            <a:r>
              <a:rPr lang="en" sz="1800"/>
              <a:t>Like Google Drive, but built for version control</a:t>
            </a:r>
            <a:endParaRPr sz="1800"/>
          </a:p>
          <a:p>
            <a:pPr indent="-342900" lvl="0" marL="457200" rtl="0" algn="l">
              <a:spcBef>
                <a:spcPts val="0"/>
              </a:spcBef>
              <a:spcAft>
                <a:spcPts val="0"/>
              </a:spcAft>
              <a:buSzPts val="1800"/>
              <a:buChar char="●"/>
            </a:pPr>
            <a:r>
              <a:rPr lang="en" sz="1800"/>
              <a:t>Stores files in the cloud with a full edit history</a:t>
            </a:r>
            <a:endParaRPr sz="1800"/>
          </a:p>
          <a:p>
            <a:pPr indent="-342900" lvl="0" marL="457200" rtl="0" algn="l">
              <a:spcBef>
                <a:spcPts val="0"/>
              </a:spcBef>
              <a:spcAft>
                <a:spcPts val="0"/>
              </a:spcAft>
              <a:buSzPts val="1800"/>
              <a:buChar char="●"/>
            </a:pPr>
            <a:r>
              <a:rPr lang="en" sz="1800"/>
              <a:t>Your whole team can compare versions, roll back changes, and track who did what</a:t>
            </a:r>
            <a:endParaRPr sz="1800"/>
          </a:p>
          <a:p>
            <a:pPr indent="-342900" lvl="0" marL="457200" rtl="0" algn="l">
              <a:spcBef>
                <a:spcPts val="0"/>
              </a:spcBef>
              <a:spcAft>
                <a:spcPts val="0"/>
              </a:spcAft>
              <a:buSzPts val="1800"/>
              <a:buChar char="●"/>
            </a:pPr>
            <a:r>
              <a:rPr lang="en" sz="1800"/>
              <a:t>This is more often applied to versioned code than to just notes</a:t>
            </a:r>
            <a:endParaRPr sz="1800"/>
          </a:p>
        </p:txBody>
      </p:sp>
      <p:sp>
        <p:nvSpPr>
          <p:cNvPr id="788" name="Google Shape;788;p10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9" name="Google Shape;789;p101" title="Screenshot 2025-07-28 at 9.25.26 AM.png"/>
          <p:cNvPicPr preferRelativeResize="0"/>
          <p:nvPr/>
        </p:nvPicPr>
        <p:blipFill>
          <a:blip r:embed="rId3">
            <a:alphaModFix/>
          </a:blip>
          <a:stretch>
            <a:fillRect/>
          </a:stretch>
        </p:blipFill>
        <p:spPr>
          <a:xfrm>
            <a:off x="152400" y="1783225"/>
            <a:ext cx="3855100" cy="276411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02"/>
          <p:cNvSpPr txBox="1"/>
          <p:nvPr>
            <p:ph idx="1" type="subTitle"/>
          </p:nvPr>
        </p:nvSpPr>
        <p:spPr>
          <a:xfrm>
            <a:off x="817200" y="240700"/>
            <a:ext cx="7509600" cy="33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terms to understand (glossary linked in the resources!)</a:t>
            </a:r>
            <a:endParaRPr/>
          </a:p>
        </p:txBody>
      </p:sp>
      <p:sp>
        <p:nvSpPr>
          <p:cNvPr id="795" name="Google Shape;795;p102"/>
          <p:cNvSpPr txBox="1"/>
          <p:nvPr/>
        </p:nvSpPr>
        <p:spPr>
          <a:xfrm>
            <a:off x="539550" y="736575"/>
            <a:ext cx="8064900" cy="39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lt1"/>
              </a:solidFill>
              <a:latin typeface="Barlow Light"/>
              <a:ea typeface="Barlow Light"/>
              <a:cs typeface="Barlow Light"/>
              <a:sym typeface="Barlow Light"/>
            </a:endParaRPr>
          </a:p>
        </p:txBody>
      </p:sp>
      <p:graphicFrame>
        <p:nvGraphicFramePr>
          <p:cNvPr id="796" name="Google Shape;796;p102"/>
          <p:cNvGraphicFramePr/>
          <p:nvPr/>
        </p:nvGraphicFramePr>
        <p:xfrm>
          <a:off x="952500" y="636700"/>
          <a:ext cx="3000000" cy="3000000"/>
        </p:xfrm>
        <a:graphic>
          <a:graphicData uri="http://schemas.openxmlformats.org/drawingml/2006/table">
            <a:tbl>
              <a:tblPr>
                <a:noFill/>
                <a:tableStyleId>{62BAFD89-A144-41DA-B514-392D8C42A7EC}</a:tableStyleId>
              </a:tblPr>
              <a:tblGrid>
                <a:gridCol w="1547125"/>
                <a:gridCol w="5691875"/>
              </a:tblGrid>
              <a:tr h="325875">
                <a:tc>
                  <a:txBody>
                    <a:bodyPr/>
                    <a:lstStyle/>
                    <a:p>
                      <a:pPr indent="0" lvl="0" marL="0" rtl="0" algn="l">
                        <a:spcBef>
                          <a:spcPts val="0"/>
                        </a:spcBef>
                        <a:spcAft>
                          <a:spcPts val="0"/>
                        </a:spcAft>
                        <a:buNone/>
                      </a:pPr>
                      <a:r>
                        <a:rPr lang="en">
                          <a:highlight>
                            <a:schemeClr val="accent4"/>
                          </a:highlight>
                        </a:rPr>
                        <a:t>Repo</a:t>
                      </a:r>
                      <a:endParaRPr>
                        <a:highlight>
                          <a:schemeClr val="accent4"/>
                        </a:highlight>
                      </a:endParaRPr>
                    </a:p>
                  </a:txBody>
                  <a:tcPr marT="91425" marB="91425" marR="91425" marL="91425"/>
                </a:tc>
                <a:tc>
                  <a:txBody>
                    <a:bodyPr/>
                    <a:lstStyle/>
                    <a:p>
                      <a:pPr indent="0" lvl="0" marL="0" rtl="0" algn="l">
                        <a:spcBef>
                          <a:spcPts val="0"/>
                        </a:spcBef>
                        <a:spcAft>
                          <a:spcPts val="0"/>
                        </a:spcAft>
                        <a:buNone/>
                      </a:pPr>
                      <a:r>
                        <a:rPr lang="en">
                          <a:highlight>
                            <a:schemeClr val="accent4"/>
                          </a:highlight>
                        </a:rPr>
                        <a:t>To store notes, code, SQL, docs, etc., with history</a:t>
                      </a:r>
                      <a:endParaRPr>
                        <a:highlight>
                          <a:schemeClr val="accent4"/>
                        </a:highlight>
                      </a:endParaRPr>
                    </a:p>
                  </a:txBody>
                  <a:tcPr marT="91425" marB="91425" marR="91425" marL="91425"/>
                </a:tc>
              </a:tr>
              <a:tr h="325875">
                <a:tc>
                  <a:txBody>
                    <a:bodyPr/>
                    <a:lstStyle/>
                    <a:p>
                      <a:pPr indent="0" lvl="0" marL="0" rtl="0" algn="l">
                        <a:spcBef>
                          <a:spcPts val="0"/>
                        </a:spcBef>
                        <a:spcAft>
                          <a:spcPts val="0"/>
                        </a:spcAft>
                        <a:buNone/>
                      </a:pPr>
                      <a:r>
                        <a:rPr lang="en"/>
                        <a:t>Clone</a:t>
                      </a:r>
                      <a:endParaRPr/>
                    </a:p>
                  </a:txBody>
                  <a:tcPr marT="91425" marB="91425" marR="91425" marL="91425"/>
                </a:tc>
                <a:tc>
                  <a:txBody>
                    <a:bodyPr/>
                    <a:lstStyle/>
                    <a:p>
                      <a:pPr indent="0" lvl="0" marL="0" rtl="0" algn="l">
                        <a:spcBef>
                          <a:spcPts val="0"/>
                        </a:spcBef>
                        <a:spcAft>
                          <a:spcPts val="0"/>
                        </a:spcAft>
                        <a:buNone/>
                      </a:pPr>
                      <a:r>
                        <a:rPr lang="en"/>
                        <a:t>First time you bring a repo from GitHub to your laptop</a:t>
                      </a:r>
                      <a:endParaRPr/>
                    </a:p>
                  </a:txBody>
                  <a:tcPr marT="91425" marB="91425" marR="91425" marL="91425"/>
                </a:tc>
              </a:tr>
              <a:tr h="325875">
                <a:tc>
                  <a:txBody>
                    <a:bodyPr/>
                    <a:lstStyle/>
                    <a:p>
                      <a:pPr indent="0" lvl="0" marL="0" rtl="0" algn="l">
                        <a:spcBef>
                          <a:spcPts val="0"/>
                        </a:spcBef>
                        <a:spcAft>
                          <a:spcPts val="0"/>
                        </a:spcAft>
                        <a:buNone/>
                      </a:pPr>
                      <a:r>
                        <a:rPr lang="en"/>
                        <a:t>Fork</a:t>
                      </a:r>
                      <a:endParaRPr/>
                    </a:p>
                  </a:txBody>
                  <a:tcPr marT="91425" marB="91425" marR="91425" marL="91425"/>
                </a:tc>
                <a:tc>
                  <a:txBody>
                    <a:bodyPr/>
                    <a:lstStyle/>
                    <a:p>
                      <a:pPr indent="0" lvl="0" marL="0" rtl="0" algn="l">
                        <a:spcBef>
                          <a:spcPts val="0"/>
                        </a:spcBef>
                        <a:spcAft>
                          <a:spcPts val="0"/>
                        </a:spcAft>
                        <a:buNone/>
                      </a:pPr>
                      <a:r>
                        <a:rPr lang="en"/>
                        <a:t>Your own copy of someone else’s repo on GitHub</a:t>
                      </a:r>
                      <a:endParaRPr/>
                    </a:p>
                  </a:txBody>
                  <a:tcPr marT="91425" marB="91425" marR="91425" marL="91425"/>
                </a:tc>
              </a:tr>
              <a:tr h="325875">
                <a:tc>
                  <a:txBody>
                    <a:bodyPr/>
                    <a:lstStyle/>
                    <a:p>
                      <a:pPr indent="0" lvl="0" marL="0" rtl="0" algn="l">
                        <a:spcBef>
                          <a:spcPts val="0"/>
                        </a:spcBef>
                        <a:spcAft>
                          <a:spcPts val="0"/>
                        </a:spcAft>
                        <a:buNone/>
                      </a:pPr>
                      <a:r>
                        <a:rPr lang="en"/>
                        <a:t>Remote</a:t>
                      </a:r>
                      <a:endParaRPr/>
                    </a:p>
                  </a:txBody>
                  <a:tcPr marT="91425" marB="91425" marR="91425" marL="91425"/>
                </a:tc>
                <a:tc>
                  <a:txBody>
                    <a:bodyPr/>
                    <a:lstStyle/>
                    <a:p>
                      <a:pPr indent="0" lvl="0" marL="0" rtl="0" algn="l">
                        <a:spcBef>
                          <a:spcPts val="0"/>
                        </a:spcBef>
                        <a:spcAft>
                          <a:spcPts val="0"/>
                        </a:spcAft>
                        <a:buNone/>
                      </a:pPr>
                      <a:r>
                        <a:rPr lang="en"/>
                        <a:t>A link to a repo </a:t>
                      </a:r>
                      <a:r>
                        <a:rPr lang="en"/>
                        <a:t>so you can </a:t>
                      </a:r>
                      <a:r>
                        <a:rPr lang="en"/>
                        <a:t>sync between GitHub and your laptop</a:t>
                      </a:r>
                      <a:endParaRPr/>
                    </a:p>
                  </a:txBody>
                  <a:tcPr marT="91425" marB="91425" marR="91425" marL="91425"/>
                </a:tc>
              </a:tr>
              <a:tr h="325875">
                <a:tc>
                  <a:txBody>
                    <a:bodyPr/>
                    <a:lstStyle/>
                    <a:p>
                      <a:pPr indent="0" lvl="0" marL="0" rtl="0" algn="l">
                        <a:spcBef>
                          <a:spcPts val="0"/>
                        </a:spcBef>
                        <a:spcAft>
                          <a:spcPts val="0"/>
                        </a:spcAft>
                        <a:buNone/>
                      </a:pPr>
                      <a:r>
                        <a:rPr lang="en">
                          <a:highlight>
                            <a:schemeClr val="accent4"/>
                          </a:highlight>
                        </a:rPr>
                        <a:t>Branch</a:t>
                      </a:r>
                      <a:endParaRPr>
                        <a:highlight>
                          <a:schemeClr val="accent4"/>
                        </a:highlight>
                      </a:endParaRPr>
                    </a:p>
                  </a:txBody>
                  <a:tcPr marT="91425" marB="91425" marR="91425" marL="91425"/>
                </a:tc>
                <a:tc>
                  <a:txBody>
                    <a:bodyPr/>
                    <a:lstStyle/>
                    <a:p>
                      <a:pPr indent="0" lvl="0" marL="0" rtl="0" algn="l">
                        <a:spcBef>
                          <a:spcPts val="0"/>
                        </a:spcBef>
                        <a:spcAft>
                          <a:spcPts val="0"/>
                        </a:spcAft>
                        <a:buNone/>
                      </a:pPr>
                      <a:r>
                        <a:rPr lang="en">
                          <a:highlight>
                            <a:schemeClr val="accent4"/>
                          </a:highlight>
                        </a:rPr>
                        <a:t>A separate line of work to write without touching main</a:t>
                      </a:r>
                      <a:endParaRPr>
                        <a:highlight>
                          <a:schemeClr val="accent4"/>
                        </a:highlight>
                      </a:endParaRPr>
                    </a:p>
                  </a:txBody>
                  <a:tcPr marT="91425" marB="91425" marR="91425" marL="91425"/>
                </a:tc>
              </a:tr>
              <a:tr h="325875">
                <a:tc>
                  <a:txBody>
                    <a:bodyPr/>
                    <a:lstStyle/>
                    <a:p>
                      <a:pPr indent="0" lvl="0" marL="0" rtl="0" algn="l">
                        <a:spcBef>
                          <a:spcPts val="0"/>
                        </a:spcBef>
                        <a:spcAft>
                          <a:spcPts val="0"/>
                        </a:spcAft>
                        <a:buNone/>
                      </a:pPr>
                      <a:r>
                        <a:rPr lang="en"/>
                        <a:t>Main</a:t>
                      </a:r>
                      <a:endParaRPr/>
                    </a:p>
                  </a:txBody>
                  <a:tcPr marT="91425" marB="91425" marR="91425" marL="91425"/>
                </a:tc>
                <a:tc>
                  <a:txBody>
                    <a:bodyPr/>
                    <a:lstStyle/>
                    <a:p>
                      <a:pPr indent="0" lvl="0" marL="0" rtl="0" algn="l">
                        <a:spcBef>
                          <a:spcPts val="0"/>
                        </a:spcBef>
                        <a:spcAft>
                          <a:spcPts val="0"/>
                        </a:spcAft>
                        <a:buNone/>
                      </a:pPr>
                      <a:r>
                        <a:rPr lang="en"/>
                        <a:t>The primary branch everyone shares</a:t>
                      </a:r>
                      <a:endParaRPr/>
                    </a:p>
                  </a:txBody>
                  <a:tcPr marT="91425" marB="91425" marR="91425" marL="91425"/>
                </a:tc>
              </a:tr>
              <a:tr h="325875">
                <a:tc>
                  <a:txBody>
                    <a:bodyPr/>
                    <a:lstStyle/>
                    <a:p>
                      <a:pPr indent="0" lvl="0" marL="0" rtl="0" algn="l">
                        <a:spcBef>
                          <a:spcPts val="0"/>
                        </a:spcBef>
                        <a:spcAft>
                          <a:spcPts val="0"/>
                        </a:spcAft>
                        <a:buNone/>
                      </a:pPr>
                      <a:r>
                        <a:rPr lang="en">
                          <a:highlight>
                            <a:schemeClr val="accent4"/>
                          </a:highlight>
                        </a:rPr>
                        <a:t>Commit</a:t>
                      </a:r>
                      <a:endParaRPr>
                        <a:highlight>
                          <a:schemeClr val="accent4"/>
                        </a:highlight>
                      </a:endParaRPr>
                    </a:p>
                  </a:txBody>
                  <a:tcPr marT="91425" marB="91425" marR="91425" marL="91425"/>
                </a:tc>
                <a:tc>
                  <a:txBody>
                    <a:bodyPr/>
                    <a:lstStyle/>
                    <a:p>
                      <a:pPr indent="0" lvl="0" marL="0" rtl="0" algn="l">
                        <a:spcBef>
                          <a:spcPts val="0"/>
                        </a:spcBef>
                        <a:spcAft>
                          <a:spcPts val="0"/>
                        </a:spcAft>
                        <a:buNone/>
                      </a:pPr>
                      <a:r>
                        <a:rPr lang="en">
                          <a:highlight>
                            <a:schemeClr val="accent4"/>
                          </a:highlight>
                        </a:rPr>
                        <a:t>A snapshot of changes with a brief explanation</a:t>
                      </a:r>
                      <a:endParaRPr>
                        <a:highlight>
                          <a:schemeClr val="accent4"/>
                        </a:highlight>
                      </a:endParaRPr>
                    </a:p>
                  </a:txBody>
                  <a:tcPr marT="91425" marB="91425" marR="91425" marL="91425"/>
                </a:tc>
              </a:tr>
              <a:tr h="325875">
                <a:tc>
                  <a:txBody>
                    <a:bodyPr/>
                    <a:lstStyle/>
                    <a:p>
                      <a:pPr indent="0" lvl="0" marL="0" rtl="0" algn="l">
                        <a:spcBef>
                          <a:spcPts val="0"/>
                        </a:spcBef>
                        <a:spcAft>
                          <a:spcPts val="0"/>
                        </a:spcAft>
                        <a:buNone/>
                      </a:pPr>
                      <a:r>
                        <a:rPr lang="en"/>
                        <a:t>Push</a:t>
                      </a:r>
                      <a:endParaRPr/>
                    </a:p>
                  </a:txBody>
                  <a:tcPr marT="91425" marB="91425" marR="91425" marL="91425"/>
                </a:tc>
                <a:tc>
                  <a:txBody>
                    <a:bodyPr/>
                    <a:lstStyle/>
                    <a:p>
                      <a:pPr indent="0" lvl="0" marL="0" rtl="0" algn="l">
                        <a:spcBef>
                          <a:spcPts val="0"/>
                        </a:spcBef>
                        <a:spcAft>
                          <a:spcPts val="0"/>
                        </a:spcAft>
                        <a:buNone/>
                      </a:pPr>
                      <a:r>
                        <a:rPr lang="en"/>
                        <a:t>Send your local commits to GitHub</a:t>
                      </a:r>
                      <a:endParaRPr/>
                    </a:p>
                  </a:txBody>
                  <a:tcPr marT="91425" marB="91425" marR="91425" marL="91425"/>
                </a:tc>
              </a:tr>
              <a:tr h="325875">
                <a:tc>
                  <a:txBody>
                    <a:bodyPr/>
                    <a:lstStyle/>
                    <a:p>
                      <a:pPr indent="0" lvl="0" marL="0" rtl="0" algn="l">
                        <a:spcBef>
                          <a:spcPts val="0"/>
                        </a:spcBef>
                        <a:spcAft>
                          <a:spcPts val="0"/>
                        </a:spcAft>
                        <a:buNone/>
                      </a:pPr>
                      <a:r>
                        <a:rPr lang="en">
                          <a:highlight>
                            <a:schemeClr val="accent4"/>
                          </a:highlight>
                        </a:rPr>
                        <a:t>Pull</a:t>
                      </a:r>
                      <a:endParaRPr>
                        <a:highlight>
                          <a:schemeClr val="accent4"/>
                        </a:highlight>
                      </a:endParaRPr>
                    </a:p>
                  </a:txBody>
                  <a:tcPr marT="91425" marB="91425" marR="91425" marL="91425"/>
                </a:tc>
                <a:tc>
                  <a:txBody>
                    <a:bodyPr/>
                    <a:lstStyle/>
                    <a:p>
                      <a:pPr indent="0" lvl="0" marL="0" rtl="0" algn="l">
                        <a:spcBef>
                          <a:spcPts val="0"/>
                        </a:spcBef>
                        <a:spcAft>
                          <a:spcPts val="0"/>
                        </a:spcAft>
                        <a:buNone/>
                      </a:pPr>
                      <a:r>
                        <a:rPr lang="en">
                          <a:highlight>
                            <a:schemeClr val="accent4"/>
                          </a:highlight>
                        </a:rPr>
                        <a:t>Bring commits from GitHub to your laptop and merge</a:t>
                      </a:r>
                      <a:endParaRPr>
                        <a:highlight>
                          <a:schemeClr val="accent4"/>
                        </a:highlight>
                      </a:endParaRPr>
                    </a:p>
                  </a:txBody>
                  <a:tcPr marT="91425" marB="91425" marR="91425" marL="91425"/>
                </a:tc>
              </a:tr>
              <a:tr h="325875">
                <a:tc>
                  <a:txBody>
                    <a:bodyPr/>
                    <a:lstStyle/>
                    <a:p>
                      <a:pPr indent="0" lvl="0" marL="0" rtl="0" algn="l">
                        <a:spcBef>
                          <a:spcPts val="0"/>
                        </a:spcBef>
                        <a:spcAft>
                          <a:spcPts val="0"/>
                        </a:spcAft>
                        <a:buNone/>
                      </a:pPr>
                      <a:r>
                        <a:rPr lang="en"/>
                        <a:t>Fetch</a:t>
                      </a:r>
                      <a:endParaRPr/>
                    </a:p>
                  </a:txBody>
                  <a:tcPr marT="91425" marB="91425" marR="91425" marL="91425"/>
                </a:tc>
                <a:tc>
                  <a:txBody>
                    <a:bodyPr/>
                    <a:lstStyle/>
                    <a:p>
                      <a:pPr indent="0" lvl="0" marL="0" rtl="0" algn="l">
                        <a:spcBef>
                          <a:spcPts val="0"/>
                        </a:spcBef>
                        <a:spcAft>
                          <a:spcPts val="0"/>
                        </a:spcAft>
                        <a:buNone/>
                      </a:pPr>
                      <a:r>
                        <a:rPr lang="en"/>
                        <a:t>Check for remote changes without merging</a:t>
                      </a:r>
                      <a:endParaRPr/>
                    </a:p>
                  </a:txBody>
                  <a:tcPr marT="91425" marB="91425" marR="91425" marL="91425"/>
                </a:tc>
              </a:tr>
              <a:tr h="325875">
                <a:tc>
                  <a:txBody>
                    <a:bodyPr/>
                    <a:lstStyle/>
                    <a:p>
                      <a:pPr indent="0" lvl="0" marL="0" rtl="0" algn="l">
                        <a:spcBef>
                          <a:spcPts val="0"/>
                        </a:spcBef>
                        <a:spcAft>
                          <a:spcPts val="0"/>
                        </a:spcAft>
                        <a:buNone/>
                      </a:pPr>
                      <a:r>
                        <a:rPr lang="en"/>
                        <a:t>Merge</a:t>
                      </a:r>
                      <a:endParaRPr/>
                    </a:p>
                  </a:txBody>
                  <a:tcPr marT="91425" marB="91425" marR="91425" marL="91425"/>
                </a:tc>
                <a:tc>
                  <a:txBody>
                    <a:bodyPr/>
                    <a:lstStyle/>
                    <a:p>
                      <a:pPr indent="0" lvl="0" marL="0" rtl="0" algn="l">
                        <a:spcBef>
                          <a:spcPts val="0"/>
                        </a:spcBef>
                        <a:spcAft>
                          <a:spcPts val="0"/>
                        </a:spcAft>
                        <a:buNone/>
                      </a:pPr>
                      <a:r>
                        <a:rPr lang="en"/>
                        <a:t>Combine changes from one branch into another</a:t>
                      </a:r>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03"/>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to use versioned notes</a:t>
            </a:r>
            <a:endParaRPr/>
          </a:p>
        </p:txBody>
      </p:sp>
      <p:sp>
        <p:nvSpPr>
          <p:cNvPr id="802" name="Google Shape;802;p103"/>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Code snippets</a:t>
            </a:r>
            <a:endParaRPr/>
          </a:p>
          <a:p>
            <a:pPr indent="-406400" lvl="0" marL="457200" rtl="0" algn="l">
              <a:spcBef>
                <a:spcPts val="0"/>
              </a:spcBef>
              <a:spcAft>
                <a:spcPts val="0"/>
              </a:spcAft>
              <a:buSzPts val="2800"/>
              <a:buChar char="●"/>
            </a:pPr>
            <a:r>
              <a:rPr lang="en"/>
              <a:t>Data dictionaries</a:t>
            </a:r>
            <a:endParaRPr/>
          </a:p>
          <a:p>
            <a:pPr indent="-406400" lvl="0" marL="457200" rtl="0" algn="l">
              <a:spcBef>
                <a:spcPts val="0"/>
              </a:spcBef>
              <a:spcAft>
                <a:spcPts val="0"/>
              </a:spcAft>
              <a:buSzPts val="2800"/>
              <a:buChar char="●"/>
            </a:pPr>
            <a:r>
              <a:rPr lang="en"/>
              <a:t>Guiding docs for a specific technical workflow that needs to be repeated</a:t>
            </a:r>
            <a:endParaRPr/>
          </a:p>
          <a:p>
            <a:pPr indent="-406400" lvl="0" marL="457200" rtl="0" algn="l">
              <a:spcBef>
                <a:spcPts val="0"/>
              </a:spcBef>
              <a:spcAft>
                <a:spcPts val="0"/>
              </a:spcAft>
              <a:buSzPts val="2800"/>
              <a:buChar char="●"/>
            </a:pPr>
            <a:r>
              <a:rPr lang="en"/>
              <a:t>Context and process for specific projects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04"/>
          <p:cNvSpPr txBox="1"/>
          <p:nvPr>
            <p:ph idx="4" type="body"/>
          </p:nvPr>
        </p:nvSpPr>
        <p:spPr>
          <a:xfrm>
            <a:off x="791150" y="2644400"/>
            <a:ext cx="1294800" cy="17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900"/>
              <a:t>Obsidian</a:t>
            </a:r>
            <a:endParaRPr sz="900"/>
          </a:p>
        </p:txBody>
      </p:sp>
      <p:sp>
        <p:nvSpPr>
          <p:cNvPr id="808" name="Google Shape;808;p104"/>
          <p:cNvSpPr txBox="1"/>
          <p:nvPr>
            <p:ph idx="5" type="body"/>
          </p:nvPr>
        </p:nvSpPr>
        <p:spPr>
          <a:xfrm>
            <a:off x="791150" y="2814483"/>
            <a:ext cx="1294800" cy="2113200"/>
          </a:xfrm>
          <a:prstGeom prst="rect">
            <a:avLst/>
          </a:prstGeom>
        </p:spPr>
        <p:txBody>
          <a:bodyPr anchorCtr="0" anchor="t" bIns="0" lIns="0" spcFirstLastPara="1" rIns="0" wrap="square" tIns="0">
            <a:noAutofit/>
          </a:bodyPr>
          <a:lstStyle/>
          <a:p>
            <a:pPr indent="-279400" lvl="0" marL="457200" rtl="0" algn="l">
              <a:spcBef>
                <a:spcPts val="0"/>
              </a:spcBef>
              <a:spcAft>
                <a:spcPts val="0"/>
              </a:spcAft>
              <a:buSzPts val="800"/>
              <a:buChar char="●"/>
            </a:pPr>
            <a:r>
              <a:rPr lang="en" sz="800"/>
              <a:t>Highly customizable</a:t>
            </a:r>
            <a:endParaRPr sz="800"/>
          </a:p>
          <a:p>
            <a:pPr indent="-279400" lvl="0" marL="457200" rtl="0" algn="l">
              <a:spcBef>
                <a:spcPts val="0"/>
              </a:spcBef>
              <a:spcAft>
                <a:spcPts val="0"/>
              </a:spcAft>
              <a:buSzPts val="800"/>
              <a:buChar char="●"/>
            </a:pPr>
            <a:r>
              <a:rPr lang="en" sz="800"/>
              <a:t>User friendly UI</a:t>
            </a:r>
            <a:endParaRPr sz="800"/>
          </a:p>
          <a:p>
            <a:pPr indent="-279400" lvl="0" marL="457200" rtl="0" algn="l">
              <a:spcBef>
                <a:spcPts val="0"/>
              </a:spcBef>
              <a:spcAft>
                <a:spcPts val="0"/>
              </a:spcAft>
              <a:buSzPts val="800"/>
              <a:buChar char="●"/>
            </a:pPr>
            <a:r>
              <a:rPr lang="en" sz="800"/>
              <a:t>Lots of </a:t>
            </a:r>
            <a:r>
              <a:rPr lang="en" sz="800"/>
              <a:t>plugins</a:t>
            </a:r>
            <a:endParaRPr sz="800"/>
          </a:p>
          <a:p>
            <a:pPr indent="-279400" lvl="0" marL="457200" rtl="0" algn="l">
              <a:spcBef>
                <a:spcPts val="0"/>
              </a:spcBef>
              <a:spcAft>
                <a:spcPts val="0"/>
              </a:spcAft>
              <a:buSzPts val="800"/>
              <a:buChar char="●"/>
            </a:pPr>
            <a:r>
              <a:rPr lang="en" sz="800"/>
              <a:t>Free to use </a:t>
            </a:r>
            <a:endParaRPr sz="800"/>
          </a:p>
          <a:p>
            <a:pPr indent="-279400" lvl="0" marL="457200" rtl="0" algn="l">
              <a:spcBef>
                <a:spcPts val="0"/>
              </a:spcBef>
              <a:spcAft>
                <a:spcPts val="0"/>
              </a:spcAft>
              <a:buSzPts val="800"/>
              <a:buChar char="●"/>
            </a:pPr>
            <a:r>
              <a:rPr lang="en" sz="800"/>
              <a:t>Local first </a:t>
            </a:r>
            <a:r>
              <a:rPr lang="en" sz="800"/>
              <a:t>storage combined with disc encryption offers a secure baseline</a:t>
            </a:r>
            <a:endParaRPr sz="800"/>
          </a:p>
          <a:p>
            <a:pPr indent="-279400" lvl="0" marL="457200" rtl="0" algn="l">
              <a:spcBef>
                <a:spcPts val="0"/>
              </a:spcBef>
              <a:spcAft>
                <a:spcPts val="0"/>
              </a:spcAft>
              <a:buSzPts val="800"/>
              <a:buChar char="●"/>
            </a:pPr>
            <a:r>
              <a:rPr lang="en" sz="800"/>
              <a:t>Manual Git sync </a:t>
            </a:r>
            <a:endParaRPr sz="800"/>
          </a:p>
          <a:p>
            <a:pPr indent="-279400" lvl="0" marL="457200" rtl="0" algn="l">
              <a:spcBef>
                <a:spcPts val="0"/>
              </a:spcBef>
              <a:spcAft>
                <a:spcPts val="0"/>
              </a:spcAft>
              <a:buSzPts val="800"/>
              <a:buChar char="●"/>
            </a:pPr>
            <a:r>
              <a:rPr lang="en" sz="800"/>
              <a:t>Great as a shared wiki tool</a:t>
            </a:r>
            <a:endParaRPr sz="800"/>
          </a:p>
          <a:p>
            <a:pPr indent="-279400" lvl="0" marL="457200" rtl="0" algn="l">
              <a:spcBef>
                <a:spcPts val="0"/>
              </a:spcBef>
              <a:spcAft>
                <a:spcPts val="0"/>
              </a:spcAft>
              <a:buSzPts val="800"/>
              <a:buChar char="●"/>
            </a:pPr>
            <a:r>
              <a:rPr lang="en" sz="800"/>
              <a:t>Strong folder structure</a:t>
            </a:r>
            <a:endParaRPr sz="800"/>
          </a:p>
        </p:txBody>
      </p:sp>
      <p:pic>
        <p:nvPicPr>
          <p:cNvPr descr="A businessman holding a briefcase filled with money while being squeezed in a vice grip, Color (Provided by Getty Images)" id="809" name="Google Shape;809;p104"/>
          <p:cNvPicPr preferRelativeResize="0"/>
          <p:nvPr>
            <p:ph idx="7" type="pic"/>
          </p:nvPr>
        </p:nvPicPr>
        <p:blipFill rotWithShape="1">
          <a:blip r:embed="rId4">
            <a:alphaModFix/>
          </a:blip>
          <a:srcRect b="2847" l="0" r="0" t="2857"/>
          <a:stretch/>
        </p:blipFill>
        <p:spPr>
          <a:xfrm>
            <a:off x="5490975" y="719234"/>
            <a:ext cx="1305900" cy="1832700"/>
          </a:xfrm>
          <a:prstGeom prst="roundRect">
            <a:avLst>
              <a:gd fmla="val 16667" name="adj"/>
            </a:avLst>
          </a:prstGeom>
          <a:effectLst>
            <a:outerShdw blurRad="57150" rotWithShape="0" algn="bl" dir="5400000" dist="19050">
              <a:srgbClr val="000000">
                <a:alpha val="50000"/>
              </a:srgbClr>
            </a:outerShdw>
          </a:effectLst>
        </p:spPr>
      </p:pic>
      <p:pic>
        <p:nvPicPr>
          <p:cNvPr descr="A businessman holding a briefcase filled with money while being squeezed in a vice grip, Color (Provided by Getty Images)" id="810" name="Google Shape;810;p104"/>
          <p:cNvPicPr preferRelativeResize="0"/>
          <p:nvPr>
            <p:ph idx="8" type="pic"/>
          </p:nvPr>
        </p:nvPicPr>
        <p:blipFill rotWithShape="1">
          <a:blip r:embed="rId4">
            <a:alphaModFix/>
          </a:blip>
          <a:srcRect b="2847" l="0" r="0" t="2857"/>
          <a:stretch/>
        </p:blipFill>
        <p:spPr>
          <a:xfrm>
            <a:off x="784775" y="719225"/>
            <a:ext cx="1305900" cy="1832700"/>
          </a:xfrm>
          <a:prstGeom prst="roundRect">
            <a:avLst>
              <a:gd fmla="val 16667" name="adj"/>
            </a:avLst>
          </a:prstGeom>
          <a:effectLst>
            <a:outerShdw blurRad="57150" rotWithShape="0" algn="bl" dir="5400000" dist="19050">
              <a:srgbClr val="000000">
                <a:alpha val="50000"/>
              </a:srgbClr>
            </a:outerShdw>
          </a:effectLst>
        </p:spPr>
      </p:pic>
      <p:pic>
        <p:nvPicPr>
          <p:cNvPr id="811" name="Google Shape;811;p104" title="logseq.png"/>
          <p:cNvPicPr preferRelativeResize="0"/>
          <p:nvPr>
            <p:ph idx="9" type="pic"/>
          </p:nvPr>
        </p:nvPicPr>
        <p:blipFill rotWithShape="1">
          <a:blip r:embed="rId5">
            <a:alphaModFix/>
          </a:blip>
          <a:srcRect b="0" l="15968" r="15962" t="0"/>
          <a:stretch/>
        </p:blipFill>
        <p:spPr>
          <a:xfrm>
            <a:off x="2343950" y="720562"/>
            <a:ext cx="1305900" cy="1832700"/>
          </a:xfrm>
          <a:prstGeom prst="roundRect">
            <a:avLst>
              <a:gd fmla="val 16667" name="adj"/>
            </a:avLst>
          </a:prstGeom>
          <a:effectLst>
            <a:outerShdw blurRad="57150" rotWithShape="0" algn="bl" dir="5400000" dist="19050">
              <a:srgbClr val="000000">
                <a:alpha val="50000"/>
              </a:srgbClr>
            </a:outerShdw>
          </a:effectLst>
        </p:spPr>
      </p:pic>
      <p:pic>
        <p:nvPicPr>
          <p:cNvPr descr="A businessman holding a briefcase filled with money while being squeezed in a vice grip, Color (Provided by Getty Images)" id="812" name="Google Shape;812;p104"/>
          <p:cNvPicPr preferRelativeResize="0"/>
          <p:nvPr>
            <p:ph idx="13" type="pic"/>
          </p:nvPr>
        </p:nvPicPr>
        <p:blipFill rotWithShape="1">
          <a:blip r:embed="rId4">
            <a:alphaModFix/>
          </a:blip>
          <a:srcRect b="2847" l="0" r="0" t="2857"/>
          <a:stretch/>
        </p:blipFill>
        <p:spPr>
          <a:xfrm>
            <a:off x="3915213" y="720562"/>
            <a:ext cx="1305900" cy="1832700"/>
          </a:xfrm>
          <a:prstGeom prst="roundRect">
            <a:avLst>
              <a:gd fmla="val 16667" name="adj"/>
            </a:avLst>
          </a:prstGeom>
          <a:effectLst>
            <a:outerShdw blurRad="57150" rotWithShape="0" algn="bl" dir="5400000" dist="19050">
              <a:srgbClr val="000000">
                <a:alpha val="50000"/>
              </a:srgbClr>
            </a:outerShdw>
          </a:effectLst>
        </p:spPr>
      </p:pic>
      <p:pic>
        <p:nvPicPr>
          <p:cNvPr descr="A businessman holding a briefcase filled with money while being squeezed in a vice grip, Color (Provided by Getty Images)" id="813" name="Google Shape;813;p104"/>
          <p:cNvPicPr preferRelativeResize="0"/>
          <p:nvPr>
            <p:ph idx="14" type="pic"/>
          </p:nvPr>
        </p:nvPicPr>
        <p:blipFill rotWithShape="1">
          <a:blip r:embed="rId4">
            <a:alphaModFix/>
          </a:blip>
          <a:srcRect b="2847" l="0" r="0" t="2857"/>
          <a:stretch/>
        </p:blipFill>
        <p:spPr>
          <a:xfrm>
            <a:off x="7066725" y="719237"/>
            <a:ext cx="1305900" cy="1832700"/>
          </a:xfrm>
          <a:prstGeom prst="roundRect">
            <a:avLst>
              <a:gd fmla="val 16667" name="adj"/>
            </a:avLst>
          </a:prstGeom>
          <a:effectLst>
            <a:outerShdw blurRad="57150" rotWithShape="0" algn="bl" dir="5400000" dist="19050">
              <a:srgbClr val="000000">
                <a:alpha val="50000"/>
              </a:srgbClr>
            </a:outerShdw>
          </a:effectLst>
        </p:spPr>
      </p:pic>
      <p:sp>
        <p:nvSpPr>
          <p:cNvPr id="814" name="Google Shape;814;p10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5" name="Google Shape;815;p104" title="obsidian-icon.png"/>
          <p:cNvPicPr preferRelativeResize="0"/>
          <p:nvPr/>
        </p:nvPicPr>
        <p:blipFill>
          <a:blip r:embed="rId6">
            <a:alphaModFix/>
          </a:blip>
          <a:stretch>
            <a:fillRect/>
          </a:stretch>
        </p:blipFill>
        <p:spPr>
          <a:xfrm>
            <a:off x="487725" y="728086"/>
            <a:ext cx="1900000" cy="1814986"/>
          </a:xfrm>
          <a:prstGeom prst="rect">
            <a:avLst/>
          </a:prstGeom>
          <a:noFill/>
          <a:ln>
            <a:noFill/>
          </a:ln>
        </p:spPr>
      </p:pic>
      <p:sp>
        <p:nvSpPr>
          <p:cNvPr id="816" name="Google Shape;816;p104"/>
          <p:cNvSpPr txBox="1"/>
          <p:nvPr>
            <p:ph idx="4" type="body"/>
          </p:nvPr>
        </p:nvSpPr>
        <p:spPr>
          <a:xfrm>
            <a:off x="2388550" y="2644400"/>
            <a:ext cx="1294800" cy="17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900"/>
              <a:t>Logseq</a:t>
            </a:r>
            <a:endParaRPr sz="900"/>
          </a:p>
        </p:txBody>
      </p:sp>
      <p:sp>
        <p:nvSpPr>
          <p:cNvPr id="817" name="Google Shape;817;p104"/>
          <p:cNvSpPr txBox="1"/>
          <p:nvPr>
            <p:ph idx="5" type="body"/>
          </p:nvPr>
        </p:nvSpPr>
        <p:spPr>
          <a:xfrm>
            <a:off x="2388550" y="2814483"/>
            <a:ext cx="1294800" cy="2113200"/>
          </a:xfrm>
          <a:prstGeom prst="rect">
            <a:avLst/>
          </a:prstGeom>
        </p:spPr>
        <p:txBody>
          <a:bodyPr anchorCtr="0" anchor="t" bIns="0" lIns="0" spcFirstLastPara="1" rIns="0" wrap="square" tIns="0">
            <a:noAutofit/>
          </a:bodyPr>
          <a:lstStyle/>
          <a:p>
            <a:pPr indent="-279400" lvl="0" marL="457200" rtl="0" algn="l">
              <a:spcBef>
                <a:spcPts val="0"/>
              </a:spcBef>
              <a:spcAft>
                <a:spcPts val="0"/>
              </a:spcAft>
              <a:buSzPts val="800"/>
              <a:buChar char="●"/>
            </a:pPr>
            <a:r>
              <a:rPr lang="en" sz="800"/>
              <a:t>Notes structured as outlines </a:t>
            </a:r>
            <a:endParaRPr sz="800"/>
          </a:p>
          <a:p>
            <a:pPr indent="-279400" lvl="0" marL="457200" rtl="0" algn="l">
              <a:spcBef>
                <a:spcPts val="0"/>
              </a:spcBef>
              <a:spcAft>
                <a:spcPts val="0"/>
              </a:spcAft>
              <a:buSzPts val="800"/>
              <a:buChar char="●"/>
            </a:pPr>
            <a:r>
              <a:rPr lang="en" sz="800"/>
              <a:t>Time-stamped journal feature creates a visual log of project progress</a:t>
            </a:r>
            <a:endParaRPr sz="800"/>
          </a:p>
          <a:p>
            <a:pPr indent="-279400" lvl="0" marL="457200" rtl="0" algn="l">
              <a:spcBef>
                <a:spcPts val="0"/>
              </a:spcBef>
              <a:spcAft>
                <a:spcPts val="0"/>
              </a:spcAft>
              <a:buSzPts val="800"/>
              <a:buChar char="●"/>
            </a:pPr>
            <a:r>
              <a:rPr lang="en" sz="800"/>
              <a:t>Outline format might not fit every team’s needs</a:t>
            </a:r>
            <a:endParaRPr sz="800"/>
          </a:p>
          <a:p>
            <a:pPr indent="-279400" lvl="0" marL="457200" rtl="0" algn="l">
              <a:spcBef>
                <a:spcPts val="0"/>
              </a:spcBef>
              <a:spcAft>
                <a:spcPts val="0"/>
              </a:spcAft>
              <a:buSzPts val="800"/>
              <a:buChar char="●"/>
            </a:pPr>
            <a:r>
              <a:rPr lang="en" sz="800"/>
              <a:t>Free + open source</a:t>
            </a:r>
            <a:endParaRPr sz="800"/>
          </a:p>
          <a:p>
            <a:pPr indent="-279400" lvl="0" marL="457200" rtl="0" algn="l">
              <a:spcBef>
                <a:spcPts val="0"/>
              </a:spcBef>
              <a:spcAft>
                <a:spcPts val="0"/>
              </a:spcAft>
              <a:buSzPts val="800"/>
              <a:buChar char="●"/>
            </a:pPr>
            <a:r>
              <a:rPr lang="en" sz="800"/>
              <a:t>Local storage with self host option</a:t>
            </a:r>
            <a:endParaRPr sz="800"/>
          </a:p>
          <a:p>
            <a:pPr indent="-279400" lvl="0" marL="457200" rtl="0" algn="l">
              <a:spcBef>
                <a:spcPts val="0"/>
              </a:spcBef>
              <a:spcAft>
                <a:spcPts val="0"/>
              </a:spcAft>
              <a:buSzPts val="800"/>
              <a:buChar char="●"/>
            </a:pPr>
            <a:r>
              <a:rPr lang="en" sz="800"/>
              <a:t>Built in Git sync</a:t>
            </a:r>
            <a:endParaRPr sz="800"/>
          </a:p>
        </p:txBody>
      </p:sp>
      <p:sp>
        <p:nvSpPr>
          <p:cNvPr id="818" name="Google Shape;818;p104"/>
          <p:cNvSpPr txBox="1"/>
          <p:nvPr>
            <p:ph idx="4" type="body"/>
          </p:nvPr>
        </p:nvSpPr>
        <p:spPr>
          <a:xfrm>
            <a:off x="3920775" y="2644400"/>
            <a:ext cx="1294800" cy="17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900"/>
              <a:t>Trilium</a:t>
            </a:r>
            <a:endParaRPr sz="900"/>
          </a:p>
        </p:txBody>
      </p:sp>
      <p:sp>
        <p:nvSpPr>
          <p:cNvPr id="819" name="Google Shape;819;p104"/>
          <p:cNvSpPr txBox="1"/>
          <p:nvPr>
            <p:ph idx="5" type="body"/>
          </p:nvPr>
        </p:nvSpPr>
        <p:spPr>
          <a:xfrm>
            <a:off x="3920775" y="2814483"/>
            <a:ext cx="1294800" cy="2113200"/>
          </a:xfrm>
          <a:prstGeom prst="rect">
            <a:avLst/>
          </a:prstGeom>
        </p:spPr>
        <p:txBody>
          <a:bodyPr anchorCtr="0" anchor="t" bIns="0" lIns="0" spcFirstLastPara="1" rIns="0" wrap="square" tIns="0">
            <a:noAutofit/>
          </a:bodyPr>
          <a:lstStyle/>
          <a:p>
            <a:pPr indent="-279400" lvl="0" marL="457200" rtl="0" algn="l">
              <a:spcBef>
                <a:spcPts val="0"/>
              </a:spcBef>
              <a:spcAft>
                <a:spcPts val="0"/>
              </a:spcAft>
              <a:buSzPts val="800"/>
              <a:buChar char="●"/>
            </a:pPr>
            <a:r>
              <a:rPr lang="en" sz="800"/>
              <a:t>Cool tree structure</a:t>
            </a:r>
            <a:endParaRPr sz="800"/>
          </a:p>
          <a:p>
            <a:pPr indent="-279400" lvl="0" marL="457200" rtl="0" algn="l">
              <a:spcBef>
                <a:spcPts val="0"/>
              </a:spcBef>
              <a:spcAft>
                <a:spcPts val="0"/>
              </a:spcAft>
              <a:buSzPts val="800"/>
              <a:buChar char="●"/>
            </a:pPr>
            <a:r>
              <a:rPr lang="en" sz="800"/>
              <a:t>Good built-in formatting for code snippets</a:t>
            </a:r>
            <a:endParaRPr sz="800"/>
          </a:p>
          <a:p>
            <a:pPr indent="-279400" lvl="0" marL="457200" rtl="0" algn="l">
              <a:spcBef>
                <a:spcPts val="0"/>
              </a:spcBef>
              <a:spcAft>
                <a:spcPts val="0"/>
              </a:spcAft>
              <a:buSzPts val="800"/>
              <a:buChar char="●"/>
            </a:pPr>
            <a:r>
              <a:rPr lang="en" sz="800"/>
              <a:t>Multilingual</a:t>
            </a:r>
            <a:r>
              <a:rPr lang="en" sz="800"/>
              <a:t> UI options</a:t>
            </a:r>
            <a:endParaRPr sz="800"/>
          </a:p>
          <a:p>
            <a:pPr indent="-279400" lvl="0" marL="457200" rtl="0" algn="l">
              <a:spcBef>
                <a:spcPts val="0"/>
              </a:spcBef>
              <a:spcAft>
                <a:spcPts val="0"/>
              </a:spcAft>
              <a:buSzPts val="800"/>
              <a:buChar char="●"/>
            </a:pPr>
            <a:r>
              <a:rPr lang="en" sz="800"/>
              <a:t>Internal versioning as well as manual Git sync options</a:t>
            </a:r>
            <a:endParaRPr sz="800"/>
          </a:p>
          <a:p>
            <a:pPr indent="-279400" lvl="0" marL="457200" rtl="0" algn="l">
              <a:spcBef>
                <a:spcPts val="0"/>
              </a:spcBef>
              <a:spcAft>
                <a:spcPts val="0"/>
              </a:spcAft>
              <a:buSzPts val="800"/>
              <a:buChar char="●"/>
            </a:pPr>
            <a:r>
              <a:rPr lang="en" sz="800"/>
              <a:t>Free + open source</a:t>
            </a:r>
            <a:endParaRPr sz="800"/>
          </a:p>
          <a:p>
            <a:pPr indent="-279400" lvl="0" marL="457200" rtl="0" algn="l">
              <a:spcBef>
                <a:spcPts val="0"/>
              </a:spcBef>
              <a:spcAft>
                <a:spcPts val="0"/>
              </a:spcAft>
              <a:buSzPts val="800"/>
              <a:buChar char="●"/>
            </a:pPr>
            <a:r>
              <a:rPr lang="en" sz="800"/>
              <a:t>Local storage with self hosting option</a:t>
            </a:r>
            <a:endParaRPr sz="800"/>
          </a:p>
        </p:txBody>
      </p:sp>
      <p:sp>
        <p:nvSpPr>
          <p:cNvPr id="820" name="Google Shape;820;p104"/>
          <p:cNvSpPr txBox="1"/>
          <p:nvPr>
            <p:ph idx="4" type="body"/>
          </p:nvPr>
        </p:nvSpPr>
        <p:spPr>
          <a:xfrm>
            <a:off x="5496525" y="2644400"/>
            <a:ext cx="1294800" cy="17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900"/>
              <a:t>Joplin</a:t>
            </a:r>
            <a:endParaRPr sz="900"/>
          </a:p>
        </p:txBody>
      </p:sp>
      <p:sp>
        <p:nvSpPr>
          <p:cNvPr id="821" name="Google Shape;821;p104"/>
          <p:cNvSpPr txBox="1"/>
          <p:nvPr>
            <p:ph idx="5" type="body"/>
          </p:nvPr>
        </p:nvSpPr>
        <p:spPr>
          <a:xfrm>
            <a:off x="5496525" y="2814483"/>
            <a:ext cx="1294800" cy="2113200"/>
          </a:xfrm>
          <a:prstGeom prst="rect">
            <a:avLst/>
          </a:prstGeom>
        </p:spPr>
        <p:txBody>
          <a:bodyPr anchorCtr="0" anchor="t" bIns="0" lIns="0" spcFirstLastPara="1" rIns="0" wrap="square" tIns="0">
            <a:noAutofit/>
          </a:bodyPr>
          <a:lstStyle/>
          <a:p>
            <a:pPr indent="-279400" lvl="0" marL="457200" rtl="0" algn="l">
              <a:spcBef>
                <a:spcPts val="0"/>
              </a:spcBef>
              <a:spcAft>
                <a:spcPts val="0"/>
              </a:spcAft>
              <a:buSzPts val="800"/>
              <a:buChar char="●"/>
            </a:pPr>
            <a:r>
              <a:rPr lang="en" sz="800"/>
              <a:t>Multilingual</a:t>
            </a:r>
            <a:r>
              <a:rPr lang="en" sz="800"/>
              <a:t> UI</a:t>
            </a:r>
            <a:endParaRPr sz="800"/>
          </a:p>
          <a:p>
            <a:pPr indent="-279400" lvl="0" marL="457200" rtl="0" algn="l">
              <a:spcBef>
                <a:spcPts val="0"/>
              </a:spcBef>
              <a:spcAft>
                <a:spcPts val="0"/>
              </a:spcAft>
              <a:buSzPts val="800"/>
              <a:buChar char="●"/>
            </a:pPr>
            <a:r>
              <a:rPr lang="en" sz="800"/>
              <a:t>Very customizable</a:t>
            </a:r>
            <a:endParaRPr sz="800"/>
          </a:p>
          <a:p>
            <a:pPr indent="-279400" lvl="0" marL="457200" rtl="0" algn="l">
              <a:spcBef>
                <a:spcPts val="0"/>
              </a:spcBef>
              <a:spcAft>
                <a:spcPts val="0"/>
              </a:spcAft>
              <a:buSzPts val="800"/>
              <a:buChar char="●"/>
            </a:pPr>
            <a:r>
              <a:rPr lang="en" sz="800"/>
              <a:t>User friendly UI</a:t>
            </a:r>
            <a:endParaRPr sz="800"/>
          </a:p>
          <a:p>
            <a:pPr indent="-279400" lvl="0" marL="457200" rtl="0" algn="l">
              <a:spcBef>
                <a:spcPts val="0"/>
              </a:spcBef>
              <a:spcAft>
                <a:spcPts val="0"/>
              </a:spcAft>
              <a:buSzPts val="800"/>
              <a:buChar char="●"/>
            </a:pPr>
            <a:r>
              <a:rPr lang="en" sz="800"/>
              <a:t>Limited real-time collaboration</a:t>
            </a:r>
            <a:endParaRPr sz="800"/>
          </a:p>
          <a:p>
            <a:pPr indent="-279400" lvl="0" marL="457200" rtl="0" algn="l">
              <a:spcBef>
                <a:spcPts val="0"/>
              </a:spcBef>
              <a:spcAft>
                <a:spcPts val="0"/>
              </a:spcAft>
              <a:buSzPts val="800"/>
              <a:buChar char="●"/>
            </a:pPr>
            <a:r>
              <a:rPr lang="en" sz="800"/>
              <a:t>Search and navigation isn’t the best</a:t>
            </a:r>
            <a:endParaRPr sz="800"/>
          </a:p>
          <a:p>
            <a:pPr indent="-279400" lvl="0" marL="457200" rtl="0" algn="l">
              <a:spcBef>
                <a:spcPts val="0"/>
              </a:spcBef>
              <a:spcAft>
                <a:spcPts val="0"/>
              </a:spcAft>
              <a:buSzPts val="800"/>
              <a:buChar char="●"/>
            </a:pPr>
            <a:r>
              <a:rPr lang="en" sz="800"/>
              <a:t>Free local storage, paid cloud subscription optional</a:t>
            </a:r>
            <a:endParaRPr sz="800"/>
          </a:p>
          <a:p>
            <a:pPr indent="-279400" lvl="0" marL="457200" rtl="0" algn="l">
              <a:spcBef>
                <a:spcPts val="0"/>
              </a:spcBef>
              <a:spcAft>
                <a:spcPts val="0"/>
              </a:spcAft>
              <a:buSzPts val="800"/>
              <a:buChar char="●"/>
            </a:pPr>
            <a:r>
              <a:rPr lang="en" sz="800"/>
              <a:t>End to end encryption of cloud, local storage</a:t>
            </a:r>
            <a:endParaRPr sz="800"/>
          </a:p>
          <a:p>
            <a:pPr indent="-279400" lvl="0" marL="457200" rtl="0" algn="l">
              <a:spcBef>
                <a:spcPts val="0"/>
              </a:spcBef>
              <a:spcAft>
                <a:spcPts val="0"/>
              </a:spcAft>
              <a:buSzPts val="800"/>
              <a:buChar char="●"/>
            </a:pPr>
            <a:r>
              <a:rPr lang="en" sz="800"/>
              <a:t>Third party Git sync</a:t>
            </a:r>
            <a:endParaRPr sz="800"/>
          </a:p>
        </p:txBody>
      </p:sp>
      <p:sp>
        <p:nvSpPr>
          <p:cNvPr id="822" name="Google Shape;822;p104"/>
          <p:cNvSpPr txBox="1"/>
          <p:nvPr>
            <p:ph idx="4" type="body"/>
          </p:nvPr>
        </p:nvSpPr>
        <p:spPr>
          <a:xfrm>
            <a:off x="7072275" y="2644400"/>
            <a:ext cx="1294800" cy="17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900"/>
              <a:t>VS Code + Dendron</a:t>
            </a:r>
            <a:endParaRPr sz="900"/>
          </a:p>
        </p:txBody>
      </p:sp>
      <p:sp>
        <p:nvSpPr>
          <p:cNvPr id="823" name="Google Shape;823;p104"/>
          <p:cNvSpPr txBox="1"/>
          <p:nvPr>
            <p:ph idx="5" type="body"/>
          </p:nvPr>
        </p:nvSpPr>
        <p:spPr>
          <a:xfrm>
            <a:off x="7072275" y="2814483"/>
            <a:ext cx="1294800" cy="2113200"/>
          </a:xfrm>
          <a:prstGeom prst="rect">
            <a:avLst/>
          </a:prstGeom>
        </p:spPr>
        <p:txBody>
          <a:bodyPr anchorCtr="0" anchor="t" bIns="0" lIns="0" spcFirstLastPara="1" rIns="0" wrap="square" tIns="0">
            <a:noAutofit/>
          </a:bodyPr>
          <a:lstStyle/>
          <a:p>
            <a:pPr indent="-279400" lvl="0" marL="457200" rtl="0" algn="l">
              <a:spcBef>
                <a:spcPts val="0"/>
              </a:spcBef>
              <a:spcAft>
                <a:spcPts val="0"/>
              </a:spcAft>
              <a:buSzPts val="800"/>
              <a:buChar char="●"/>
            </a:pPr>
            <a:r>
              <a:rPr lang="en" sz="800"/>
              <a:t>Higher technical barrier to entry - requires </a:t>
            </a:r>
            <a:r>
              <a:rPr lang="en" sz="800"/>
              <a:t>familiarity</a:t>
            </a:r>
            <a:r>
              <a:rPr lang="en" sz="800"/>
              <a:t> with VS code</a:t>
            </a:r>
            <a:endParaRPr sz="800"/>
          </a:p>
          <a:p>
            <a:pPr indent="-279400" lvl="0" marL="457200" rtl="0" algn="l">
              <a:spcBef>
                <a:spcPts val="0"/>
              </a:spcBef>
              <a:spcAft>
                <a:spcPts val="0"/>
              </a:spcAft>
              <a:buSzPts val="800"/>
              <a:buChar char="●"/>
            </a:pPr>
            <a:r>
              <a:rPr lang="en" sz="800"/>
              <a:t>Beautiful hierarchy structured note-taking</a:t>
            </a:r>
            <a:endParaRPr sz="800"/>
          </a:p>
          <a:p>
            <a:pPr indent="-279400" lvl="0" marL="457200" rtl="0" algn="l">
              <a:spcBef>
                <a:spcPts val="0"/>
              </a:spcBef>
              <a:spcAft>
                <a:spcPts val="0"/>
              </a:spcAft>
              <a:buSzPts val="800"/>
              <a:buChar char="●"/>
            </a:pPr>
            <a:r>
              <a:rPr lang="en" sz="800"/>
              <a:t>UI not as friendly as other options</a:t>
            </a:r>
            <a:endParaRPr sz="800"/>
          </a:p>
          <a:p>
            <a:pPr indent="-279400" lvl="0" marL="457200" rtl="0" algn="l">
              <a:spcBef>
                <a:spcPts val="0"/>
              </a:spcBef>
              <a:spcAft>
                <a:spcPts val="0"/>
              </a:spcAft>
              <a:buSzPts val="800"/>
              <a:buChar char="●"/>
            </a:pPr>
            <a:r>
              <a:rPr lang="en" sz="800"/>
              <a:t>Free + open source</a:t>
            </a:r>
            <a:endParaRPr sz="800"/>
          </a:p>
          <a:p>
            <a:pPr indent="-279400" lvl="0" marL="457200" rtl="0" algn="l">
              <a:spcBef>
                <a:spcPts val="0"/>
              </a:spcBef>
              <a:spcAft>
                <a:spcPts val="0"/>
              </a:spcAft>
              <a:buSzPts val="800"/>
              <a:buChar char="●"/>
            </a:pPr>
            <a:r>
              <a:rPr lang="en" sz="800"/>
              <a:t>Local file storage in development friendly UI</a:t>
            </a:r>
            <a:endParaRPr sz="800"/>
          </a:p>
          <a:p>
            <a:pPr indent="0" lvl="0" marL="457200" rtl="0" algn="l">
              <a:spcBef>
                <a:spcPts val="0"/>
              </a:spcBef>
              <a:spcAft>
                <a:spcPts val="0"/>
              </a:spcAft>
              <a:buNone/>
            </a:pPr>
            <a:r>
              <a:rPr lang="en" sz="800"/>
              <a:t>Native Git sync in VS code</a:t>
            </a:r>
            <a:endParaRPr sz="800"/>
          </a:p>
        </p:txBody>
      </p:sp>
      <p:sp>
        <p:nvSpPr>
          <p:cNvPr id="824" name="Google Shape;824;p104"/>
          <p:cNvSpPr txBox="1"/>
          <p:nvPr/>
        </p:nvSpPr>
        <p:spPr>
          <a:xfrm>
            <a:off x="326700" y="226550"/>
            <a:ext cx="849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3"/>
                </a:solidFill>
                <a:latin typeface="Hepta Slab Medium"/>
                <a:ea typeface="Hepta Slab Medium"/>
                <a:cs typeface="Hepta Slab Medium"/>
                <a:sym typeface="Hepta Slab Medium"/>
              </a:rPr>
              <a:t>A (NON-EXHAUSTIVE) LIST OF NOTES OPTIONS THAT CAN BE VERSIONED</a:t>
            </a:r>
            <a:endParaRPr>
              <a:solidFill>
                <a:schemeClr val="accent3"/>
              </a:solidFill>
              <a:latin typeface="Hepta Slab Medium"/>
              <a:ea typeface="Hepta Slab Medium"/>
              <a:cs typeface="Hepta Slab Medium"/>
              <a:sym typeface="Hepta Slab Medium"/>
            </a:endParaRPr>
          </a:p>
        </p:txBody>
      </p:sp>
      <p:pic>
        <p:nvPicPr>
          <p:cNvPr id="825" name="Google Shape;825;p104" title="Trilium Notes.png"/>
          <p:cNvPicPr preferRelativeResize="0"/>
          <p:nvPr/>
        </p:nvPicPr>
        <p:blipFill>
          <a:blip r:embed="rId7">
            <a:alphaModFix/>
          </a:blip>
          <a:stretch>
            <a:fillRect/>
          </a:stretch>
        </p:blipFill>
        <p:spPr>
          <a:xfrm>
            <a:off x="3816663" y="880227"/>
            <a:ext cx="1510675" cy="1510675"/>
          </a:xfrm>
          <a:prstGeom prst="rect">
            <a:avLst/>
          </a:prstGeom>
          <a:noFill/>
          <a:ln>
            <a:noFill/>
          </a:ln>
        </p:spPr>
      </p:pic>
      <p:pic>
        <p:nvPicPr>
          <p:cNvPr id="826" name="Google Shape;826;p104"/>
          <p:cNvPicPr preferRelativeResize="0"/>
          <p:nvPr/>
        </p:nvPicPr>
        <p:blipFill>
          <a:blip r:embed="rId8">
            <a:alphaModFix/>
          </a:blip>
          <a:stretch>
            <a:fillRect/>
          </a:stretch>
        </p:blipFill>
        <p:spPr>
          <a:xfrm>
            <a:off x="5561475" y="1053112"/>
            <a:ext cx="1164899" cy="1164925"/>
          </a:xfrm>
          <a:prstGeom prst="rect">
            <a:avLst/>
          </a:prstGeom>
          <a:noFill/>
          <a:ln>
            <a:noFill/>
          </a:ln>
        </p:spPr>
      </p:pic>
      <p:pic>
        <p:nvPicPr>
          <p:cNvPr id="827" name="Google Shape;827;p104"/>
          <p:cNvPicPr preferRelativeResize="0"/>
          <p:nvPr/>
        </p:nvPicPr>
        <p:blipFill rotWithShape="1">
          <a:blip r:embed="rId9">
            <a:alphaModFix/>
          </a:blip>
          <a:srcRect b="-24482" l="-72071" r="-16252" t="-63841"/>
          <a:stretch/>
        </p:blipFill>
        <p:spPr>
          <a:xfrm>
            <a:off x="6756300" y="1111420"/>
            <a:ext cx="1556900" cy="1575150"/>
          </a:xfrm>
          <a:prstGeom prst="rect">
            <a:avLst/>
          </a:prstGeom>
          <a:noFill/>
          <a:ln>
            <a:noFill/>
          </a:ln>
        </p:spPr>
      </p:pic>
      <p:pic>
        <p:nvPicPr>
          <p:cNvPr id="828" name="Google Shape;828;p104"/>
          <p:cNvPicPr preferRelativeResize="0"/>
          <p:nvPr/>
        </p:nvPicPr>
        <p:blipFill>
          <a:blip r:embed="rId10">
            <a:alphaModFix/>
          </a:blip>
          <a:stretch>
            <a:fillRect/>
          </a:stretch>
        </p:blipFill>
        <p:spPr>
          <a:xfrm>
            <a:off x="7304163" y="792750"/>
            <a:ext cx="831025" cy="831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5"/>
          <p:cNvSpPr txBox="1"/>
          <p:nvPr>
            <p:ph idx="5" type="body"/>
          </p:nvPr>
        </p:nvSpPr>
        <p:spPr>
          <a:xfrm>
            <a:off x="480425" y="560550"/>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set up and ready to version your notes + code using GitHub Desktop</a:t>
            </a:r>
            <a:endParaRPr/>
          </a:p>
        </p:txBody>
      </p:sp>
      <p:sp>
        <p:nvSpPr>
          <p:cNvPr id="834" name="Google Shape;834;p105"/>
          <p:cNvSpPr txBox="1"/>
          <p:nvPr>
            <p:ph type="title"/>
          </p:nvPr>
        </p:nvSpPr>
        <p:spPr>
          <a:xfrm>
            <a:off x="699900" y="1254749"/>
            <a:ext cx="20388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a:t>
            </a:r>
            <a:endParaRPr/>
          </a:p>
        </p:txBody>
      </p:sp>
      <p:sp>
        <p:nvSpPr>
          <p:cNvPr id="835" name="Google Shape;835;p105"/>
          <p:cNvSpPr txBox="1"/>
          <p:nvPr>
            <p:ph idx="2" type="title"/>
          </p:nvPr>
        </p:nvSpPr>
        <p:spPr>
          <a:xfrm>
            <a:off x="699900" y="2075263"/>
            <a:ext cx="20388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a:t>
            </a:r>
            <a:endParaRPr/>
          </a:p>
        </p:txBody>
      </p:sp>
      <p:sp>
        <p:nvSpPr>
          <p:cNvPr id="836" name="Google Shape;836;p105"/>
          <p:cNvSpPr txBox="1"/>
          <p:nvPr>
            <p:ph idx="4294967295" type="title"/>
          </p:nvPr>
        </p:nvSpPr>
        <p:spPr>
          <a:xfrm>
            <a:off x="3433004" y="1126725"/>
            <a:ext cx="4810200" cy="703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Create a GitHub</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Install GitHub Desktop</a:t>
            </a:r>
            <a:endParaRPr sz="1100">
              <a:solidFill>
                <a:schemeClr val="lt1"/>
              </a:solidFill>
              <a:latin typeface="Barlow Light"/>
              <a:ea typeface="Barlow Light"/>
              <a:cs typeface="Barlow Light"/>
              <a:sym typeface="Barlow Light"/>
            </a:endParaRPr>
          </a:p>
        </p:txBody>
      </p:sp>
      <p:sp>
        <p:nvSpPr>
          <p:cNvPr id="837" name="Google Shape;837;p105"/>
          <p:cNvSpPr txBox="1"/>
          <p:nvPr>
            <p:ph idx="4294967295" type="title"/>
          </p:nvPr>
        </p:nvSpPr>
        <p:spPr>
          <a:xfrm>
            <a:off x="3433000" y="2029211"/>
            <a:ext cx="4810200" cy="773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Open GitHub Desktop and sign-in - this links your GitHub desktop account to your GitHub account</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lt1"/>
              </a:solidFill>
              <a:latin typeface="Barlow Light"/>
              <a:ea typeface="Barlow Light"/>
              <a:cs typeface="Barlow Light"/>
              <a:sym typeface="Barlow Light"/>
            </a:endParaRPr>
          </a:p>
        </p:txBody>
      </p:sp>
      <p:cxnSp>
        <p:nvCxnSpPr>
          <p:cNvPr id="838" name="Google Shape;838;p105"/>
          <p:cNvCxnSpPr/>
          <p:nvPr/>
        </p:nvCxnSpPr>
        <p:spPr>
          <a:xfrm>
            <a:off x="788225" y="1071950"/>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839" name="Google Shape;839;p105"/>
          <p:cNvCxnSpPr/>
          <p:nvPr/>
        </p:nvCxnSpPr>
        <p:spPr>
          <a:xfrm>
            <a:off x="788225" y="1950722"/>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840" name="Google Shape;840;p105"/>
          <p:cNvCxnSpPr/>
          <p:nvPr/>
        </p:nvCxnSpPr>
        <p:spPr>
          <a:xfrm>
            <a:off x="788225" y="2880798"/>
            <a:ext cx="7455600" cy="0"/>
          </a:xfrm>
          <a:prstGeom prst="straightConnector1">
            <a:avLst/>
          </a:prstGeom>
          <a:noFill/>
          <a:ln cap="flat" cmpd="sng" w="9525">
            <a:solidFill>
              <a:schemeClr val="dk2"/>
            </a:solidFill>
            <a:prstDash val="solid"/>
            <a:round/>
            <a:headEnd len="med" w="med" type="none"/>
            <a:tailEnd len="med" w="med" type="none"/>
          </a:ln>
        </p:spPr>
      </p:cxnSp>
      <p:sp>
        <p:nvSpPr>
          <p:cNvPr id="841" name="Google Shape;841;p105"/>
          <p:cNvSpPr txBox="1"/>
          <p:nvPr>
            <p:ph idx="1" type="subTitle"/>
          </p:nvPr>
        </p:nvSpPr>
        <p:spPr>
          <a:xfrm>
            <a:off x="480431" y="290625"/>
            <a:ext cx="77634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started on GitHub</a:t>
            </a:r>
            <a:endParaRPr/>
          </a:p>
        </p:txBody>
      </p:sp>
      <p:sp>
        <p:nvSpPr>
          <p:cNvPr id="842" name="Google Shape;842;p10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43" name="Google Shape;843;p105" title="Screenshot 2025-07-28 at 10.10.45 AM.png"/>
          <p:cNvPicPr preferRelativeResize="0"/>
          <p:nvPr/>
        </p:nvPicPr>
        <p:blipFill>
          <a:blip r:embed="rId3">
            <a:alphaModFix/>
          </a:blip>
          <a:stretch>
            <a:fillRect/>
          </a:stretch>
        </p:blipFill>
        <p:spPr>
          <a:xfrm>
            <a:off x="1288425" y="3000975"/>
            <a:ext cx="2144568" cy="2087200"/>
          </a:xfrm>
          <a:prstGeom prst="rect">
            <a:avLst/>
          </a:prstGeom>
          <a:noFill/>
          <a:ln>
            <a:noFill/>
          </a:ln>
        </p:spPr>
      </p:pic>
      <p:pic>
        <p:nvPicPr>
          <p:cNvPr id="844" name="Google Shape;844;p105" title="Screenshot 2025-07-28 at 10.11.38 AM.png"/>
          <p:cNvPicPr preferRelativeResize="0"/>
          <p:nvPr/>
        </p:nvPicPr>
        <p:blipFill>
          <a:blip r:embed="rId4">
            <a:alphaModFix/>
          </a:blip>
          <a:stretch>
            <a:fillRect/>
          </a:stretch>
        </p:blipFill>
        <p:spPr>
          <a:xfrm>
            <a:off x="3988368" y="2959311"/>
            <a:ext cx="3217018" cy="203638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06"/>
          <p:cNvSpPr txBox="1"/>
          <p:nvPr>
            <p:ph idx="5" type="body"/>
          </p:nvPr>
        </p:nvSpPr>
        <p:spPr>
          <a:xfrm>
            <a:off x="480425" y="560550"/>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set up and ready to version your notes + code using GitHub Desktop</a:t>
            </a:r>
            <a:endParaRPr/>
          </a:p>
        </p:txBody>
      </p:sp>
      <p:sp>
        <p:nvSpPr>
          <p:cNvPr id="850" name="Google Shape;850;p106"/>
          <p:cNvSpPr txBox="1"/>
          <p:nvPr>
            <p:ph type="title"/>
          </p:nvPr>
        </p:nvSpPr>
        <p:spPr>
          <a:xfrm>
            <a:off x="699900" y="1254749"/>
            <a:ext cx="20388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a:t>
            </a:r>
            <a:endParaRPr/>
          </a:p>
        </p:txBody>
      </p:sp>
      <p:sp>
        <p:nvSpPr>
          <p:cNvPr id="851" name="Google Shape;851;p106"/>
          <p:cNvSpPr txBox="1"/>
          <p:nvPr>
            <p:ph idx="2" type="title"/>
          </p:nvPr>
        </p:nvSpPr>
        <p:spPr>
          <a:xfrm>
            <a:off x="699900" y="2075263"/>
            <a:ext cx="20388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4</a:t>
            </a:r>
            <a:endParaRPr/>
          </a:p>
        </p:txBody>
      </p:sp>
      <p:sp>
        <p:nvSpPr>
          <p:cNvPr id="852" name="Google Shape;852;p106"/>
          <p:cNvSpPr txBox="1"/>
          <p:nvPr>
            <p:ph idx="4294967295" type="title"/>
          </p:nvPr>
        </p:nvSpPr>
        <p:spPr>
          <a:xfrm>
            <a:off x="3433004" y="1126725"/>
            <a:ext cx="4810200" cy="703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Create a new Repository  and give it a name</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Align the local path with the folder where your note taker stores your notes</a:t>
            </a:r>
            <a:endParaRPr sz="1100">
              <a:solidFill>
                <a:schemeClr val="lt1"/>
              </a:solidFill>
              <a:latin typeface="Barlow Light"/>
              <a:ea typeface="Barlow Light"/>
              <a:cs typeface="Barlow Light"/>
              <a:sym typeface="Barlow Light"/>
            </a:endParaRPr>
          </a:p>
        </p:txBody>
      </p:sp>
      <p:sp>
        <p:nvSpPr>
          <p:cNvPr id="853" name="Google Shape;853;p106"/>
          <p:cNvSpPr txBox="1"/>
          <p:nvPr>
            <p:ph idx="4294967295" type="title"/>
          </p:nvPr>
        </p:nvSpPr>
        <p:spPr>
          <a:xfrm>
            <a:off x="3433000" y="2029211"/>
            <a:ext cx="4810200" cy="773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Click show in finder to confirm that your path is correct</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In the bottom </a:t>
            </a:r>
            <a:r>
              <a:rPr lang="en" sz="1100">
                <a:solidFill>
                  <a:schemeClr val="lt1"/>
                </a:solidFill>
                <a:latin typeface="Barlow Light"/>
                <a:ea typeface="Barlow Light"/>
                <a:cs typeface="Barlow Light"/>
                <a:sym typeface="Barlow Light"/>
              </a:rPr>
              <a:t>right</a:t>
            </a:r>
            <a:r>
              <a:rPr lang="en" sz="1100">
                <a:solidFill>
                  <a:schemeClr val="lt1"/>
                </a:solidFill>
                <a:latin typeface="Barlow Light"/>
                <a:ea typeface="Barlow Light"/>
                <a:cs typeface="Barlow Light"/>
                <a:sym typeface="Barlow Light"/>
              </a:rPr>
              <a:t> corner commit your files to main</a:t>
            </a:r>
            <a:endParaRPr sz="1100">
              <a:solidFill>
                <a:schemeClr val="lt1"/>
              </a:solidFill>
              <a:latin typeface="Barlow Light"/>
              <a:ea typeface="Barlow Light"/>
              <a:cs typeface="Barlow Light"/>
              <a:sym typeface="Barlow Light"/>
            </a:endParaRPr>
          </a:p>
        </p:txBody>
      </p:sp>
      <p:cxnSp>
        <p:nvCxnSpPr>
          <p:cNvPr id="854" name="Google Shape;854;p106"/>
          <p:cNvCxnSpPr/>
          <p:nvPr/>
        </p:nvCxnSpPr>
        <p:spPr>
          <a:xfrm>
            <a:off x="788225" y="1071950"/>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855" name="Google Shape;855;p106"/>
          <p:cNvCxnSpPr/>
          <p:nvPr/>
        </p:nvCxnSpPr>
        <p:spPr>
          <a:xfrm>
            <a:off x="788225" y="1950722"/>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856" name="Google Shape;856;p106"/>
          <p:cNvCxnSpPr/>
          <p:nvPr/>
        </p:nvCxnSpPr>
        <p:spPr>
          <a:xfrm>
            <a:off x="788225" y="2880798"/>
            <a:ext cx="7455600" cy="0"/>
          </a:xfrm>
          <a:prstGeom prst="straightConnector1">
            <a:avLst/>
          </a:prstGeom>
          <a:noFill/>
          <a:ln cap="flat" cmpd="sng" w="9525">
            <a:solidFill>
              <a:schemeClr val="dk2"/>
            </a:solidFill>
            <a:prstDash val="solid"/>
            <a:round/>
            <a:headEnd len="med" w="med" type="none"/>
            <a:tailEnd len="med" w="med" type="none"/>
          </a:ln>
        </p:spPr>
      </p:cxnSp>
      <p:sp>
        <p:nvSpPr>
          <p:cNvPr id="857" name="Google Shape;857;p106"/>
          <p:cNvSpPr txBox="1"/>
          <p:nvPr>
            <p:ph idx="1" type="subTitle"/>
          </p:nvPr>
        </p:nvSpPr>
        <p:spPr>
          <a:xfrm>
            <a:off x="480431" y="290625"/>
            <a:ext cx="77634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Sync your note taker with Git (Obsidian example)</a:t>
            </a:r>
            <a:endParaRPr/>
          </a:p>
        </p:txBody>
      </p:sp>
      <p:sp>
        <p:nvSpPr>
          <p:cNvPr id="858" name="Google Shape;858;p10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9" name="Google Shape;859;p106" title="Screenshot 2025-07-28 at 10.06.24 AM.png"/>
          <p:cNvPicPr preferRelativeResize="0"/>
          <p:nvPr/>
        </p:nvPicPr>
        <p:blipFill>
          <a:blip r:embed="rId3">
            <a:alphaModFix/>
          </a:blip>
          <a:stretch>
            <a:fillRect/>
          </a:stretch>
        </p:blipFill>
        <p:spPr>
          <a:xfrm>
            <a:off x="788225" y="2903900"/>
            <a:ext cx="2038800" cy="2184151"/>
          </a:xfrm>
          <a:prstGeom prst="rect">
            <a:avLst/>
          </a:prstGeom>
          <a:noFill/>
          <a:ln>
            <a:noFill/>
          </a:ln>
        </p:spPr>
      </p:pic>
      <p:pic>
        <p:nvPicPr>
          <p:cNvPr id="860" name="Google Shape;860;p106" title="Screenshot 2025-07-28 at 10.08.32 AM.png"/>
          <p:cNvPicPr preferRelativeResize="0"/>
          <p:nvPr/>
        </p:nvPicPr>
        <p:blipFill>
          <a:blip r:embed="rId4">
            <a:alphaModFix/>
          </a:blip>
          <a:stretch>
            <a:fillRect/>
          </a:stretch>
        </p:blipFill>
        <p:spPr>
          <a:xfrm>
            <a:off x="2979425" y="2954711"/>
            <a:ext cx="3297955" cy="2036388"/>
          </a:xfrm>
          <a:prstGeom prst="rect">
            <a:avLst/>
          </a:prstGeom>
          <a:noFill/>
          <a:ln>
            <a:noFill/>
          </a:ln>
        </p:spPr>
      </p:pic>
      <p:pic>
        <p:nvPicPr>
          <p:cNvPr id="861" name="Google Shape;861;p106" title="Screenshot 2025-07-28 at 10.09.47 AM.png"/>
          <p:cNvPicPr preferRelativeResize="0"/>
          <p:nvPr/>
        </p:nvPicPr>
        <p:blipFill>
          <a:blip r:embed="rId5">
            <a:alphaModFix/>
          </a:blip>
          <a:stretch>
            <a:fillRect/>
          </a:stretch>
        </p:blipFill>
        <p:spPr>
          <a:xfrm>
            <a:off x="6429781" y="2954711"/>
            <a:ext cx="2403133" cy="203638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7"/>
          <p:cNvSpPr txBox="1"/>
          <p:nvPr>
            <p:ph idx="5" type="body"/>
          </p:nvPr>
        </p:nvSpPr>
        <p:spPr>
          <a:xfrm>
            <a:off x="480425" y="560550"/>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set up and ready to version your notes + code using GitHub Desktop</a:t>
            </a:r>
            <a:endParaRPr/>
          </a:p>
        </p:txBody>
      </p:sp>
      <p:sp>
        <p:nvSpPr>
          <p:cNvPr id="867" name="Google Shape;867;p107"/>
          <p:cNvSpPr txBox="1"/>
          <p:nvPr>
            <p:ph type="title"/>
          </p:nvPr>
        </p:nvSpPr>
        <p:spPr>
          <a:xfrm>
            <a:off x="699900" y="1254749"/>
            <a:ext cx="20388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5</a:t>
            </a:r>
            <a:endParaRPr/>
          </a:p>
        </p:txBody>
      </p:sp>
      <p:sp>
        <p:nvSpPr>
          <p:cNvPr id="868" name="Google Shape;868;p107"/>
          <p:cNvSpPr txBox="1"/>
          <p:nvPr>
            <p:ph idx="4294967295" type="title"/>
          </p:nvPr>
        </p:nvSpPr>
        <p:spPr>
          <a:xfrm>
            <a:off x="3433004" y="1126725"/>
            <a:ext cx="4810200" cy="703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Write a new note in Obsidian</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Hop over to GitHub Desktop and see how your note looks staged</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Add a comment and commit it!</a:t>
            </a:r>
            <a:endParaRPr sz="1100">
              <a:solidFill>
                <a:schemeClr val="lt1"/>
              </a:solidFill>
              <a:latin typeface="Barlow Light"/>
              <a:ea typeface="Barlow Light"/>
              <a:cs typeface="Barlow Light"/>
              <a:sym typeface="Barlow Light"/>
            </a:endParaRPr>
          </a:p>
        </p:txBody>
      </p:sp>
      <p:cxnSp>
        <p:nvCxnSpPr>
          <p:cNvPr id="869" name="Google Shape;869;p107"/>
          <p:cNvCxnSpPr/>
          <p:nvPr/>
        </p:nvCxnSpPr>
        <p:spPr>
          <a:xfrm>
            <a:off x="788225" y="1071950"/>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107"/>
          <p:cNvCxnSpPr/>
          <p:nvPr/>
        </p:nvCxnSpPr>
        <p:spPr>
          <a:xfrm>
            <a:off x="788225" y="1950722"/>
            <a:ext cx="7455600" cy="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107"/>
          <p:cNvSpPr txBox="1"/>
          <p:nvPr>
            <p:ph idx="1" type="subTitle"/>
          </p:nvPr>
        </p:nvSpPr>
        <p:spPr>
          <a:xfrm>
            <a:off x="480431" y="290625"/>
            <a:ext cx="77634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Sync your note taker with Git (Obsidian example)</a:t>
            </a:r>
            <a:endParaRPr/>
          </a:p>
        </p:txBody>
      </p:sp>
      <p:sp>
        <p:nvSpPr>
          <p:cNvPr id="872" name="Google Shape;872;p10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3" name="Google Shape;873;p107" title="Screenshot 2025-07-28 at 10.13.53 AM.png"/>
          <p:cNvPicPr preferRelativeResize="0"/>
          <p:nvPr/>
        </p:nvPicPr>
        <p:blipFill>
          <a:blip r:embed="rId3">
            <a:alphaModFix/>
          </a:blip>
          <a:stretch>
            <a:fillRect/>
          </a:stretch>
        </p:blipFill>
        <p:spPr>
          <a:xfrm>
            <a:off x="5014575" y="2070923"/>
            <a:ext cx="4017761" cy="3144773"/>
          </a:xfrm>
          <a:prstGeom prst="rect">
            <a:avLst/>
          </a:prstGeom>
          <a:noFill/>
          <a:ln>
            <a:noFill/>
          </a:ln>
        </p:spPr>
      </p:pic>
      <p:pic>
        <p:nvPicPr>
          <p:cNvPr id="874" name="Google Shape;874;p107" title="Screenshot 2025-07-28 at 10.15.27 AM.png"/>
          <p:cNvPicPr preferRelativeResize="0"/>
          <p:nvPr/>
        </p:nvPicPr>
        <p:blipFill>
          <a:blip r:embed="rId4">
            <a:alphaModFix/>
          </a:blip>
          <a:stretch>
            <a:fillRect/>
          </a:stretch>
        </p:blipFill>
        <p:spPr>
          <a:xfrm>
            <a:off x="204375" y="2070925"/>
            <a:ext cx="4810201" cy="314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cxnSp>
        <p:nvCxnSpPr>
          <p:cNvPr id="415" name="Google Shape;415;p63"/>
          <p:cNvCxnSpPr/>
          <p:nvPr/>
        </p:nvCxnSpPr>
        <p:spPr>
          <a:xfrm>
            <a:off x="702825" y="4625125"/>
            <a:ext cx="7455600" cy="0"/>
          </a:xfrm>
          <a:prstGeom prst="straightConnector1">
            <a:avLst/>
          </a:prstGeom>
          <a:noFill/>
          <a:ln cap="flat" cmpd="sng" w="9525">
            <a:solidFill>
              <a:schemeClr val="dk2"/>
            </a:solidFill>
            <a:prstDash val="solid"/>
            <a:round/>
            <a:headEnd len="med" w="med" type="none"/>
            <a:tailEnd len="med" w="med" type="none"/>
          </a:ln>
        </p:spPr>
      </p:cxnSp>
      <p:sp>
        <p:nvSpPr>
          <p:cNvPr id="416" name="Google Shape;416;p63"/>
          <p:cNvSpPr txBox="1"/>
          <p:nvPr>
            <p:ph idx="1" type="subTitle"/>
          </p:nvPr>
        </p:nvSpPr>
        <p:spPr>
          <a:xfrm>
            <a:off x="480425" y="290625"/>
            <a:ext cx="40428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When we talk about data documentation, we mean…</a:t>
            </a:r>
            <a:endParaRPr sz="1900"/>
          </a:p>
        </p:txBody>
      </p:sp>
      <p:sp>
        <p:nvSpPr>
          <p:cNvPr id="417" name="Google Shape;417;p6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8" name="Google Shape;418;p63"/>
          <p:cNvSpPr txBox="1"/>
          <p:nvPr>
            <p:ph idx="5" type="body"/>
          </p:nvPr>
        </p:nvSpPr>
        <p:spPr>
          <a:xfrm>
            <a:off x="480425" y="963375"/>
            <a:ext cx="4878300" cy="3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rPr lang="en" sz="1600"/>
              <a:t>… Building sustainable practices within an organization to capture how we interact with, store, and communicate with others </a:t>
            </a:r>
            <a:r>
              <a:rPr lang="en" sz="1600"/>
              <a:t>about</a:t>
            </a:r>
            <a:r>
              <a:rPr lang="en" sz="1600"/>
              <a:t> organizational data</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08"/>
          <p:cNvSpPr txBox="1"/>
          <p:nvPr>
            <p:ph idx="1" type="subTitle"/>
          </p:nvPr>
        </p:nvSpPr>
        <p:spPr>
          <a:xfrm>
            <a:off x="810075" y="522625"/>
            <a:ext cx="76806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is this useful for notes?</a:t>
            </a:r>
            <a:endParaRPr/>
          </a:p>
        </p:txBody>
      </p:sp>
      <p:sp>
        <p:nvSpPr>
          <p:cNvPr id="880" name="Google Shape;880;p108"/>
          <p:cNvSpPr txBox="1"/>
          <p:nvPr>
            <p:ph idx="2" type="body"/>
          </p:nvPr>
        </p:nvSpPr>
        <p:spPr>
          <a:xfrm>
            <a:off x="4159900" y="1773625"/>
            <a:ext cx="41820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You and your collaborators can:</a:t>
            </a:r>
            <a:endParaRPr sz="2000"/>
          </a:p>
          <a:p>
            <a:pPr indent="-342900" lvl="0" marL="457200" rtl="0" algn="l">
              <a:spcBef>
                <a:spcPts val="0"/>
              </a:spcBef>
              <a:spcAft>
                <a:spcPts val="0"/>
              </a:spcAft>
              <a:buSzPts val="1800"/>
              <a:buChar char="●"/>
            </a:pPr>
            <a:r>
              <a:rPr lang="en" sz="2000"/>
              <a:t>Recreate your notes on any computer you use</a:t>
            </a:r>
            <a:endParaRPr sz="2000"/>
          </a:p>
          <a:p>
            <a:pPr indent="-355600" lvl="0" marL="457200" rtl="0" algn="l">
              <a:spcBef>
                <a:spcPts val="0"/>
              </a:spcBef>
              <a:spcAft>
                <a:spcPts val="0"/>
              </a:spcAft>
              <a:buSzPts val="2000"/>
              <a:buChar char="●"/>
            </a:pPr>
            <a:r>
              <a:rPr lang="en" sz="2000"/>
              <a:t>Collaborate with teammates on central source of truth</a:t>
            </a:r>
            <a:endParaRPr sz="2000"/>
          </a:p>
          <a:p>
            <a:pPr indent="-355600" lvl="0" marL="457200" rtl="0" algn="l">
              <a:spcBef>
                <a:spcPts val="0"/>
              </a:spcBef>
              <a:spcAft>
                <a:spcPts val="0"/>
              </a:spcAft>
              <a:buSzPts val="2000"/>
              <a:buChar char="●"/>
            </a:pPr>
            <a:r>
              <a:rPr lang="en" sz="2000"/>
              <a:t>See who contributed what, when</a:t>
            </a:r>
            <a:endParaRPr sz="2000"/>
          </a:p>
          <a:p>
            <a:pPr indent="-355600" lvl="0" marL="457200" rtl="0" algn="l">
              <a:spcBef>
                <a:spcPts val="0"/>
              </a:spcBef>
              <a:spcAft>
                <a:spcPts val="0"/>
              </a:spcAft>
              <a:buSzPts val="2000"/>
              <a:buChar char="●"/>
            </a:pPr>
            <a:r>
              <a:rPr lang="en" sz="2000"/>
              <a:t>Roll back to previous versions</a:t>
            </a:r>
            <a:endParaRPr sz="2000"/>
          </a:p>
          <a:p>
            <a:pPr indent="0" lvl="0" marL="0" rtl="0" algn="l">
              <a:spcBef>
                <a:spcPts val="0"/>
              </a:spcBef>
              <a:spcAft>
                <a:spcPts val="0"/>
              </a:spcAft>
              <a:buNone/>
            </a:pPr>
            <a:r>
              <a:t/>
            </a:r>
            <a:endParaRPr sz="2000"/>
          </a:p>
        </p:txBody>
      </p:sp>
      <p:sp>
        <p:nvSpPr>
          <p:cNvPr id="881" name="Google Shape;881;p10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2" name="Google Shape;882;p108" title="Screenshot 2025-07-28 at 10.18.17 AM.png"/>
          <p:cNvPicPr preferRelativeResize="0"/>
          <p:nvPr/>
        </p:nvPicPr>
        <p:blipFill>
          <a:blip r:embed="rId3">
            <a:alphaModFix/>
          </a:blip>
          <a:stretch>
            <a:fillRect/>
          </a:stretch>
        </p:blipFill>
        <p:spPr>
          <a:xfrm>
            <a:off x="152400" y="1783225"/>
            <a:ext cx="3855100" cy="30491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9"/>
          <p:cNvSpPr txBox="1"/>
          <p:nvPr>
            <p:ph type="title"/>
          </p:nvPr>
        </p:nvSpPr>
        <p:spPr>
          <a:xfrm>
            <a:off x="455221" y="1321125"/>
            <a:ext cx="5094600" cy="17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BEFORE WE MOVE 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10"/>
          <p:cNvSpPr txBox="1"/>
          <p:nvPr>
            <p:ph type="title"/>
          </p:nvPr>
        </p:nvSpPr>
        <p:spPr>
          <a:xfrm>
            <a:off x="697350" y="3280950"/>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Level 3: Git integrated development environments + pipelines</a:t>
            </a:r>
            <a:endParaRPr/>
          </a:p>
          <a:p>
            <a:pPr indent="0" lvl="0" marL="0" rtl="0" algn="ctr">
              <a:spcBef>
                <a:spcPts val="0"/>
              </a:spcBef>
              <a:spcAft>
                <a:spcPts val="0"/>
              </a:spcAft>
              <a:buNone/>
            </a:pPr>
            <a:r>
              <a:t/>
            </a:r>
            <a:endParaRPr/>
          </a:p>
        </p:txBody>
      </p:sp>
      <p:sp>
        <p:nvSpPr>
          <p:cNvPr id="893" name="Google Shape;893;p110"/>
          <p:cNvSpPr txBox="1"/>
          <p:nvPr>
            <p:ph idx="2" type="title"/>
          </p:nvPr>
        </p:nvSpPr>
        <p:spPr>
          <a:xfrm>
            <a:off x="3278250" y="9859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7" name="Shape 897"/>
        <p:cNvGrpSpPr/>
        <p:nvPr/>
      </p:nvGrpSpPr>
      <p:grpSpPr>
        <a:xfrm>
          <a:off x="0" y="0"/>
          <a:ext cx="0" cy="0"/>
          <a:chOff x="0" y="0"/>
          <a:chExt cx="0" cy="0"/>
        </a:xfrm>
      </p:grpSpPr>
      <p:sp>
        <p:nvSpPr>
          <p:cNvPr id="898" name="Google Shape;898;p111"/>
          <p:cNvSpPr txBox="1"/>
          <p:nvPr>
            <p:ph idx="1" type="body"/>
          </p:nvPr>
        </p:nvSpPr>
        <p:spPr>
          <a:xfrm>
            <a:off x="4655675" y="956675"/>
            <a:ext cx="3965400" cy="775200"/>
          </a:xfrm>
          <a:prstGeom prst="rect">
            <a:avLst/>
          </a:prstGeom>
        </p:spPr>
        <p:txBody>
          <a:bodyPr anchorCtr="0" anchor="t" bIns="274300" lIns="274300" spcFirstLastPara="1" rIns="274300" wrap="square" tIns="0">
            <a:noAutofit/>
          </a:bodyPr>
          <a:lstStyle/>
          <a:p>
            <a:pPr indent="0" lvl="0" marL="0" rtl="0" algn="l">
              <a:spcBef>
                <a:spcPts val="0"/>
              </a:spcBef>
              <a:spcAft>
                <a:spcPts val="0"/>
              </a:spcAft>
              <a:buClr>
                <a:schemeClr val="lt1"/>
              </a:buClr>
              <a:buSzPts val="1100"/>
              <a:buNone/>
            </a:pPr>
            <a:r>
              <a:rPr lang="en"/>
              <a:t>We can build documentation into any data workflow if we intentionally see every </a:t>
            </a:r>
            <a:r>
              <a:rPr lang="en"/>
              <a:t>piece of our work as a pipeline</a:t>
            </a:r>
            <a:endParaRPr/>
          </a:p>
        </p:txBody>
      </p:sp>
      <p:sp>
        <p:nvSpPr>
          <p:cNvPr id="899" name="Google Shape;899;p111"/>
          <p:cNvSpPr txBox="1"/>
          <p:nvPr>
            <p:ph idx="3" type="subTitle"/>
          </p:nvPr>
        </p:nvSpPr>
        <p:spPr>
          <a:xfrm>
            <a:off x="4655675" y="522900"/>
            <a:ext cx="3965400" cy="442800"/>
          </a:xfrm>
          <a:prstGeom prst="rect">
            <a:avLst/>
          </a:prstGeom>
        </p:spPr>
        <p:txBody>
          <a:bodyPr anchorCtr="0" anchor="b" bIns="0" lIns="274300" spcFirstLastPara="1" rIns="274300" wrap="square" tIns="274300">
            <a:noAutofit/>
          </a:bodyPr>
          <a:lstStyle/>
          <a:p>
            <a:pPr indent="0" lvl="0" marL="0" rtl="0" algn="l">
              <a:spcBef>
                <a:spcPts val="0"/>
              </a:spcBef>
              <a:spcAft>
                <a:spcPts val="0"/>
              </a:spcAft>
              <a:buClr>
                <a:schemeClr val="lt1"/>
              </a:buClr>
              <a:buSzPts val="1100"/>
              <a:buNone/>
            </a:pPr>
            <a:r>
              <a:rPr lang="en"/>
              <a:t>A TALE OF TWO PIPELINES</a:t>
            </a:r>
            <a:endParaRPr/>
          </a:p>
        </p:txBody>
      </p:sp>
      <p:sp>
        <p:nvSpPr>
          <p:cNvPr id="900" name="Google Shape;900;p111"/>
          <p:cNvSpPr txBox="1"/>
          <p:nvPr>
            <p:ph idx="4" type="body"/>
          </p:nvPr>
        </p:nvSpPr>
        <p:spPr>
          <a:xfrm>
            <a:off x="649200" y="3974650"/>
            <a:ext cx="1558800" cy="1021200"/>
          </a:xfrm>
          <a:prstGeom prst="rect">
            <a:avLst/>
          </a:prstGeom>
        </p:spPr>
        <p:txBody>
          <a:bodyPr anchorCtr="0" anchor="t" bIns="137150" lIns="137150" spcFirstLastPara="1" rIns="137150" wrap="square" tIns="137150">
            <a:noAutofit/>
          </a:bodyPr>
          <a:lstStyle/>
          <a:p>
            <a:pPr indent="0" lvl="0" marL="0" rtl="0" algn="l">
              <a:spcBef>
                <a:spcPts val="0"/>
              </a:spcBef>
              <a:spcAft>
                <a:spcPts val="0"/>
              </a:spcAft>
              <a:buClr>
                <a:schemeClr val="lt1"/>
              </a:buClr>
              <a:buSzPts val="1100"/>
              <a:buNone/>
            </a:pPr>
            <a:r>
              <a:rPr lang="en" sz="800">
                <a:latin typeface="Barlow Medium"/>
                <a:ea typeface="Barlow Medium"/>
                <a:cs typeface="Barlow Medium"/>
                <a:sym typeface="Barlow Medium"/>
              </a:rPr>
              <a:t>The point isn’t which tool you use—it’s treating the workflow like a real pipeline: write it down, version it, test it, and make sure someone can pick it up tomorrow.</a:t>
            </a:r>
            <a:endParaRPr sz="800">
              <a:latin typeface="Barlow Medium"/>
              <a:ea typeface="Barlow Medium"/>
              <a:cs typeface="Barlow Medium"/>
              <a:sym typeface="Barlow Medium"/>
            </a:endParaRPr>
          </a:p>
        </p:txBody>
      </p:sp>
      <p:sp>
        <p:nvSpPr>
          <p:cNvPr id="901" name="Google Shape;901;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12"/>
          <p:cNvSpPr txBox="1"/>
          <p:nvPr>
            <p:ph idx="1" type="subTitle"/>
          </p:nvPr>
        </p:nvSpPr>
        <p:spPr>
          <a:xfrm>
            <a:off x="791150" y="522625"/>
            <a:ext cx="74553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ELT: How to pipeline the “wrong” way that works</a:t>
            </a:r>
            <a:endParaRPr/>
          </a:p>
        </p:txBody>
      </p:sp>
      <p:pic>
        <p:nvPicPr>
          <p:cNvPr id="907" name="Google Shape;907;p112" title="Screenshot 2025-08-06 at 11.25.57 PM.png"/>
          <p:cNvPicPr preferRelativeResize="0"/>
          <p:nvPr/>
        </p:nvPicPr>
        <p:blipFill>
          <a:blip r:embed="rId3">
            <a:alphaModFix/>
          </a:blip>
          <a:stretch>
            <a:fillRect/>
          </a:stretch>
        </p:blipFill>
        <p:spPr>
          <a:xfrm>
            <a:off x="4823400" y="1788025"/>
            <a:ext cx="3924300" cy="2895600"/>
          </a:xfrm>
          <a:prstGeom prst="rect">
            <a:avLst/>
          </a:prstGeom>
          <a:noFill/>
          <a:ln>
            <a:noFill/>
          </a:ln>
        </p:spPr>
      </p:pic>
      <p:pic>
        <p:nvPicPr>
          <p:cNvPr id="908" name="Google Shape;908;p112"/>
          <p:cNvPicPr preferRelativeResize="0"/>
          <p:nvPr/>
        </p:nvPicPr>
        <p:blipFill>
          <a:blip r:embed="rId4">
            <a:alphaModFix/>
          </a:blip>
          <a:stretch>
            <a:fillRect/>
          </a:stretch>
        </p:blipFill>
        <p:spPr>
          <a:xfrm>
            <a:off x="526150" y="2072375"/>
            <a:ext cx="4045850" cy="2540499"/>
          </a:xfrm>
          <a:prstGeom prst="rect">
            <a:avLst/>
          </a:prstGeom>
          <a:noFill/>
          <a:ln>
            <a:noFill/>
          </a:ln>
        </p:spPr>
      </p:pic>
      <p:sp>
        <p:nvSpPr>
          <p:cNvPr id="909" name="Google Shape;909;p112"/>
          <p:cNvSpPr txBox="1"/>
          <p:nvPr/>
        </p:nvSpPr>
        <p:spPr>
          <a:xfrm>
            <a:off x="326000" y="4745050"/>
            <a:ext cx="34653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A4C2F4"/>
                </a:solidFill>
                <a:latin typeface="Barlow Light"/>
                <a:ea typeface="Barlow Light"/>
                <a:cs typeface="Barlow Light"/>
                <a:sym typeface="Barlow Light"/>
                <a:hlinkClick r:id="rId5">
                  <a:extLst>
                    <a:ext uri="{A12FA001-AC4F-418D-AE19-62706E023703}">
                      <ahyp:hlinkClr val="tx"/>
                    </a:ext>
                  </a:extLst>
                </a:hlinkClick>
              </a:rPr>
              <a:t>holitistics.io</a:t>
            </a:r>
            <a:endParaRPr sz="1200">
              <a:solidFill>
                <a:srgbClr val="A4C2F4"/>
              </a:solidFill>
              <a:latin typeface="Barlow Light"/>
              <a:ea typeface="Barlow Light"/>
              <a:cs typeface="Barlow Light"/>
              <a:sym typeface="Barlow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3"/>
          <p:cNvSpPr txBox="1"/>
          <p:nvPr>
            <p:ph idx="1" type="subTitle"/>
          </p:nvPr>
        </p:nvSpPr>
        <p:spPr>
          <a:xfrm>
            <a:off x="791150" y="522625"/>
            <a:ext cx="74553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ELT: How to pipeline the “wrong” way that works</a:t>
            </a:r>
            <a:endParaRPr/>
          </a:p>
        </p:txBody>
      </p:sp>
      <p:sp>
        <p:nvSpPr>
          <p:cNvPr id="915" name="Google Shape;915;p113"/>
          <p:cNvSpPr txBox="1"/>
          <p:nvPr/>
        </p:nvSpPr>
        <p:spPr>
          <a:xfrm>
            <a:off x="326000" y="4745050"/>
            <a:ext cx="34653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A4C2F4"/>
                </a:solidFill>
                <a:latin typeface="Barlow Light"/>
                <a:ea typeface="Barlow Light"/>
                <a:cs typeface="Barlow Light"/>
                <a:sym typeface="Barlow Light"/>
                <a:hlinkClick r:id="rId3">
                  <a:extLst>
                    <a:ext uri="{A12FA001-AC4F-418D-AE19-62706E023703}">
                      <ahyp:hlinkClr val="tx"/>
                    </a:ext>
                  </a:extLst>
                </a:hlinkClick>
              </a:rPr>
              <a:t>holitistics.io</a:t>
            </a:r>
            <a:endParaRPr sz="1200">
              <a:solidFill>
                <a:srgbClr val="A4C2F4"/>
              </a:solidFill>
              <a:latin typeface="Barlow Light"/>
              <a:ea typeface="Barlow Light"/>
              <a:cs typeface="Barlow Light"/>
              <a:sym typeface="Barlow Light"/>
            </a:endParaRPr>
          </a:p>
        </p:txBody>
      </p:sp>
      <p:sp>
        <p:nvSpPr>
          <p:cNvPr id="916" name="Google Shape;916;p113"/>
          <p:cNvSpPr txBox="1"/>
          <p:nvPr/>
        </p:nvSpPr>
        <p:spPr>
          <a:xfrm>
            <a:off x="791150" y="1907675"/>
            <a:ext cx="8047200" cy="2837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Barlow Light"/>
              <a:buChar char="●"/>
            </a:pPr>
            <a:r>
              <a:rPr lang="en" sz="2000">
                <a:solidFill>
                  <a:schemeClr val="lt1"/>
                </a:solidFill>
                <a:latin typeface="Barlow Light"/>
                <a:ea typeface="Barlow Light"/>
                <a:cs typeface="Barlow Light"/>
                <a:sym typeface="Barlow Light"/>
              </a:rPr>
              <a:t>There are four or five orgs in AZ that use a data warehouse like BigQuery at all</a:t>
            </a:r>
            <a:endParaRPr sz="2000">
              <a:solidFill>
                <a:schemeClr val="lt1"/>
              </a:solidFill>
              <a:latin typeface="Barlow Light"/>
              <a:ea typeface="Barlow Light"/>
              <a:cs typeface="Barlow Light"/>
              <a:sym typeface="Barlow Light"/>
            </a:endParaRPr>
          </a:p>
          <a:p>
            <a:pPr indent="-355600" lvl="0" marL="457200" rtl="0" algn="l">
              <a:spcBef>
                <a:spcPts val="0"/>
              </a:spcBef>
              <a:spcAft>
                <a:spcPts val="0"/>
              </a:spcAft>
              <a:buClr>
                <a:schemeClr val="lt1"/>
              </a:buClr>
              <a:buSzPts val="2000"/>
              <a:buFont typeface="Barlow Light"/>
              <a:buChar char="●"/>
            </a:pPr>
            <a:r>
              <a:rPr lang="en" sz="2000">
                <a:solidFill>
                  <a:schemeClr val="lt1"/>
                </a:solidFill>
                <a:latin typeface="Barlow Light"/>
                <a:ea typeface="Barlow Light"/>
                <a:cs typeface="Barlow Light"/>
                <a:sym typeface="Barlow Light"/>
              </a:rPr>
              <a:t>Those of us in this boat have a partner like CTA or TMC </a:t>
            </a:r>
            <a:r>
              <a:rPr lang="en" sz="2000">
                <a:solidFill>
                  <a:schemeClr val="lt1"/>
                </a:solidFill>
                <a:latin typeface="Barlow Light"/>
                <a:ea typeface="Barlow Light"/>
                <a:cs typeface="Barlow Light"/>
                <a:sym typeface="Barlow Light"/>
              </a:rPr>
              <a:t>worry</a:t>
            </a:r>
            <a:r>
              <a:rPr lang="en" sz="2000">
                <a:solidFill>
                  <a:schemeClr val="lt1"/>
                </a:solidFill>
                <a:latin typeface="Barlow Light"/>
                <a:ea typeface="Barlow Light"/>
                <a:cs typeface="Barlow Light"/>
                <a:sym typeface="Barlow Light"/>
              </a:rPr>
              <a:t> about the E&amp;L steps, while the T (transformation) is what we do</a:t>
            </a:r>
            <a:endParaRPr sz="2000">
              <a:solidFill>
                <a:schemeClr val="lt1"/>
              </a:solidFill>
              <a:latin typeface="Barlow Light"/>
              <a:ea typeface="Barlow Light"/>
              <a:cs typeface="Barlow Light"/>
              <a:sym typeface="Barlow Light"/>
            </a:endParaRPr>
          </a:p>
          <a:p>
            <a:pPr indent="-355600" lvl="0" marL="457200" rtl="0" algn="l">
              <a:spcBef>
                <a:spcPts val="0"/>
              </a:spcBef>
              <a:spcAft>
                <a:spcPts val="0"/>
              </a:spcAft>
              <a:buClr>
                <a:schemeClr val="lt1"/>
              </a:buClr>
              <a:buSzPts val="2000"/>
              <a:buFont typeface="Barlow Light"/>
              <a:buChar char="●"/>
            </a:pPr>
            <a:r>
              <a:rPr lang="en" sz="2000">
                <a:solidFill>
                  <a:schemeClr val="lt1"/>
                </a:solidFill>
                <a:latin typeface="Barlow Light"/>
                <a:ea typeface="Barlow Light"/>
                <a:cs typeface="Barlow Light"/>
                <a:sym typeface="Barlow Light"/>
              </a:rPr>
              <a:t>There is no budget or intent to hire data engineers at orgs like this most times</a:t>
            </a:r>
            <a:endParaRPr sz="2000">
              <a:solidFill>
                <a:schemeClr val="lt1"/>
              </a:solidFill>
              <a:latin typeface="Barlow Light"/>
              <a:ea typeface="Barlow Light"/>
              <a:cs typeface="Barlow Light"/>
              <a:sym typeface="Barlow Light"/>
            </a:endParaRPr>
          </a:p>
          <a:p>
            <a:pPr indent="-355600" lvl="0" marL="457200" rtl="0" algn="l">
              <a:spcBef>
                <a:spcPts val="0"/>
              </a:spcBef>
              <a:spcAft>
                <a:spcPts val="0"/>
              </a:spcAft>
              <a:buClr>
                <a:schemeClr val="lt1"/>
              </a:buClr>
              <a:buSzPts val="2000"/>
              <a:buFont typeface="Barlow Light"/>
              <a:buChar char="●"/>
            </a:pPr>
            <a:r>
              <a:rPr lang="en" sz="2000">
                <a:solidFill>
                  <a:schemeClr val="lt1"/>
                </a:solidFill>
                <a:latin typeface="Barlow Light"/>
                <a:ea typeface="Barlow Light"/>
                <a:cs typeface="Barlow Light"/>
                <a:sym typeface="Barlow Light"/>
              </a:rPr>
              <a:t>ELT’s pitfall is that documentation and versioning are not built into the process, but rather have to be cultivated intentionally</a:t>
            </a:r>
            <a:endParaRPr sz="20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2000">
              <a:solidFill>
                <a:schemeClr val="lt1"/>
              </a:solidFill>
              <a:latin typeface="Barlow Light"/>
              <a:ea typeface="Barlow Light"/>
              <a:cs typeface="Barlow Light"/>
              <a:sym typeface="Barlow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14"/>
          <p:cNvSpPr txBox="1"/>
          <p:nvPr>
            <p:ph idx="4" type="body"/>
          </p:nvPr>
        </p:nvSpPr>
        <p:spPr>
          <a:xfrm>
            <a:off x="1323200" y="3102125"/>
            <a:ext cx="1294800" cy="87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200"/>
              <a:t>VAN data gets into BigQuery, org has little control of </a:t>
            </a:r>
            <a:r>
              <a:rPr lang="en" sz="1200"/>
              <a:t>what</a:t>
            </a:r>
            <a:r>
              <a:rPr lang="en" sz="1200"/>
              <a:t> data comes or how it’s transformed</a:t>
            </a:r>
            <a:endParaRPr sz="1200"/>
          </a:p>
        </p:txBody>
      </p:sp>
      <p:sp>
        <p:nvSpPr>
          <p:cNvPr id="922" name="Google Shape;922;p11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3" name="Google Shape;923;p114"/>
          <p:cNvSpPr txBox="1"/>
          <p:nvPr/>
        </p:nvSpPr>
        <p:spPr>
          <a:xfrm>
            <a:off x="326700" y="226550"/>
            <a:ext cx="849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3"/>
                </a:solidFill>
                <a:latin typeface="Hepta Slab Medium"/>
                <a:ea typeface="Hepta Slab Medium"/>
                <a:cs typeface="Hepta Slab Medium"/>
                <a:sym typeface="Hepta Slab Medium"/>
              </a:rPr>
              <a:t>THE ELT PIPELINE</a:t>
            </a:r>
            <a:endParaRPr>
              <a:solidFill>
                <a:schemeClr val="accent3"/>
              </a:solidFill>
              <a:latin typeface="Hepta Slab Medium"/>
              <a:ea typeface="Hepta Slab Medium"/>
              <a:cs typeface="Hepta Slab Medium"/>
              <a:sym typeface="Hepta Slab Medium"/>
            </a:endParaRPr>
          </a:p>
        </p:txBody>
      </p:sp>
      <p:sp>
        <p:nvSpPr>
          <p:cNvPr id="924" name="Google Shape;924;p114"/>
          <p:cNvSpPr txBox="1"/>
          <p:nvPr/>
        </p:nvSpPr>
        <p:spPr>
          <a:xfrm>
            <a:off x="87400" y="626750"/>
            <a:ext cx="8838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Barlow"/>
                <a:ea typeface="Barlow"/>
                <a:cs typeface="Barlow"/>
                <a:sym typeface="Barlow"/>
              </a:rPr>
              <a:t>Let’s adjust the pipeline from earlier</a:t>
            </a:r>
            <a:endParaRPr sz="1500">
              <a:solidFill>
                <a:schemeClr val="lt1"/>
              </a:solidFill>
              <a:latin typeface="Barlow"/>
              <a:ea typeface="Barlow"/>
              <a:cs typeface="Barlow"/>
              <a:sym typeface="Barlow"/>
            </a:endParaRPr>
          </a:p>
        </p:txBody>
      </p:sp>
      <p:cxnSp>
        <p:nvCxnSpPr>
          <p:cNvPr id="925" name="Google Shape;925;p114"/>
          <p:cNvCxnSpPr/>
          <p:nvPr/>
        </p:nvCxnSpPr>
        <p:spPr>
          <a:xfrm>
            <a:off x="2886788" y="2384475"/>
            <a:ext cx="561900" cy="0"/>
          </a:xfrm>
          <a:prstGeom prst="straightConnector1">
            <a:avLst/>
          </a:prstGeom>
          <a:noFill/>
          <a:ln cap="flat" cmpd="sng" w="9525">
            <a:solidFill>
              <a:schemeClr val="accent1"/>
            </a:solidFill>
            <a:prstDash val="solid"/>
            <a:round/>
            <a:headEnd len="med" w="med" type="none"/>
            <a:tailEnd len="med" w="med" type="triangle"/>
          </a:ln>
        </p:spPr>
      </p:cxnSp>
      <p:pic>
        <p:nvPicPr>
          <p:cNvPr id="926" name="Google Shape;926;p114"/>
          <p:cNvPicPr preferRelativeResize="0"/>
          <p:nvPr/>
        </p:nvPicPr>
        <p:blipFill>
          <a:blip r:embed="rId3">
            <a:alphaModFix/>
          </a:blip>
          <a:stretch>
            <a:fillRect/>
          </a:stretch>
        </p:blipFill>
        <p:spPr>
          <a:xfrm>
            <a:off x="4018738" y="1821075"/>
            <a:ext cx="1126799" cy="1126799"/>
          </a:xfrm>
          <a:prstGeom prst="rect">
            <a:avLst/>
          </a:prstGeom>
          <a:noFill/>
          <a:ln>
            <a:noFill/>
          </a:ln>
        </p:spPr>
      </p:pic>
      <p:pic>
        <p:nvPicPr>
          <p:cNvPr id="927" name="Google Shape;927;p114"/>
          <p:cNvPicPr preferRelativeResize="0"/>
          <p:nvPr/>
        </p:nvPicPr>
        <p:blipFill>
          <a:blip r:embed="rId4">
            <a:alphaModFix/>
          </a:blip>
          <a:stretch>
            <a:fillRect/>
          </a:stretch>
        </p:blipFill>
        <p:spPr>
          <a:xfrm>
            <a:off x="6714288" y="1872813"/>
            <a:ext cx="1126800" cy="1126800"/>
          </a:xfrm>
          <a:prstGeom prst="rect">
            <a:avLst/>
          </a:prstGeom>
          <a:noFill/>
          <a:ln>
            <a:noFill/>
          </a:ln>
        </p:spPr>
      </p:pic>
      <p:cxnSp>
        <p:nvCxnSpPr>
          <p:cNvPr id="928" name="Google Shape;928;p114"/>
          <p:cNvCxnSpPr/>
          <p:nvPr/>
        </p:nvCxnSpPr>
        <p:spPr>
          <a:xfrm>
            <a:off x="5986088" y="2384475"/>
            <a:ext cx="561900" cy="0"/>
          </a:xfrm>
          <a:prstGeom prst="straightConnector1">
            <a:avLst/>
          </a:prstGeom>
          <a:noFill/>
          <a:ln cap="flat" cmpd="sng" w="9525">
            <a:solidFill>
              <a:schemeClr val="accent1"/>
            </a:solidFill>
            <a:prstDash val="solid"/>
            <a:round/>
            <a:headEnd len="med" w="med" type="none"/>
            <a:tailEnd len="med" w="med" type="triangle"/>
          </a:ln>
        </p:spPr>
      </p:cxnSp>
      <p:sp>
        <p:nvSpPr>
          <p:cNvPr id="929" name="Google Shape;929;p114"/>
          <p:cNvSpPr txBox="1"/>
          <p:nvPr/>
        </p:nvSpPr>
        <p:spPr>
          <a:xfrm>
            <a:off x="3949075" y="3102125"/>
            <a:ext cx="13317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Barlow Medium"/>
                <a:ea typeface="Barlow Medium"/>
                <a:cs typeface="Barlow Medium"/>
                <a:sym typeface="Barlow Medium"/>
              </a:rPr>
              <a:t>In BigQuery VAN data gets queried alongside other datasets like voter files that were delivered similarly</a:t>
            </a:r>
            <a:endParaRPr/>
          </a:p>
        </p:txBody>
      </p:sp>
      <p:sp>
        <p:nvSpPr>
          <p:cNvPr id="930" name="Google Shape;930;p114"/>
          <p:cNvSpPr txBox="1"/>
          <p:nvPr/>
        </p:nvSpPr>
        <p:spPr>
          <a:xfrm>
            <a:off x="6611850" y="3102125"/>
            <a:ext cx="1331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Barlow Medium"/>
                <a:ea typeface="Barlow Medium"/>
                <a:cs typeface="Barlow Medium"/>
                <a:sym typeface="Barlow Medium"/>
              </a:rPr>
              <a:t>Final views are delivered to Looker to make reporting dashboards</a:t>
            </a:r>
            <a:endParaRPr/>
          </a:p>
        </p:txBody>
      </p:sp>
      <p:pic>
        <p:nvPicPr>
          <p:cNvPr id="931" name="Google Shape;931;p114"/>
          <p:cNvPicPr preferRelativeResize="0"/>
          <p:nvPr/>
        </p:nvPicPr>
        <p:blipFill>
          <a:blip r:embed="rId5">
            <a:alphaModFix/>
          </a:blip>
          <a:stretch>
            <a:fillRect/>
          </a:stretch>
        </p:blipFill>
        <p:spPr>
          <a:xfrm>
            <a:off x="1323200" y="1821073"/>
            <a:ext cx="1126800" cy="1126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5"/>
          <p:cNvSpPr txBox="1"/>
          <p:nvPr>
            <p:ph idx="1" type="subTitle"/>
          </p:nvPr>
        </p:nvSpPr>
        <p:spPr>
          <a:xfrm>
            <a:off x="791150" y="522625"/>
            <a:ext cx="75189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BigQuery Git Connector</a:t>
            </a:r>
            <a:endParaRPr/>
          </a:p>
        </p:txBody>
      </p:sp>
      <p:sp>
        <p:nvSpPr>
          <p:cNvPr id="937" name="Google Shape;937;p115"/>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SzPts val="1250"/>
              <a:buChar char="●"/>
            </a:pPr>
            <a:r>
              <a:rPr lang="en" sz="1250"/>
              <a:t>BigQuery has a new-ish tool in your documentation arsenal that is important to talk about</a:t>
            </a:r>
            <a:endParaRPr sz="1250"/>
          </a:p>
          <a:p>
            <a:pPr indent="-307975" lvl="0" marL="457200" rtl="0" algn="l">
              <a:spcBef>
                <a:spcPts val="0"/>
              </a:spcBef>
              <a:spcAft>
                <a:spcPts val="0"/>
              </a:spcAft>
              <a:buSzPts val="1250"/>
              <a:buChar char="●"/>
            </a:pPr>
            <a:r>
              <a:rPr lang="en" sz="1250"/>
              <a:t>There is some amount of set up required, but once you have it set-up it can be a really seamless way to automatically version and document your BigQuery SQL queries and python scripts</a:t>
            </a:r>
            <a:endParaRPr sz="1250"/>
          </a:p>
        </p:txBody>
      </p:sp>
      <p:sp>
        <p:nvSpPr>
          <p:cNvPr id="938" name="Google Shape;938;p11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9" name="Google Shape;939;p115" title="Weeds_in_Waterloo,_Ontario.jpg"/>
          <p:cNvPicPr preferRelativeResize="0"/>
          <p:nvPr/>
        </p:nvPicPr>
        <p:blipFill>
          <a:blip r:embed="rId3">
            <a:alphaModFix/>
          </a:blip>
          <a:stretch>
            <a:fillRect/>
          </a:stretch>
        </p:blipFill>
        <p:spPr>
          <a:xfrm>
            <a:off x="4272050" y="1787125"/>
            <a:ext cx="4277100" cy="3207900"/>
          </a:xfrm>
          <a:prstGeom prst="roundRect">
            <a:avLst>
              <a:gd fmla="val 16667" name="adj"/>
            </a:avLst>
          </a:prstGeom>
          <a:noFill/>
          <a:ln>
            <a:noFill/>
          </a:ln>
        </p:spPr>
      </p:pic>
      <p:sp>
        <p:nvSpPr>
          <p:cNvPr id="940" name="Google Shape;940;p115"/>
          <p:cNvSpPr/>
          <p:nvPr/>
        </p:nvSpPr>
        <p:spPr>
          <a:xfrm>
            <a:off x="6026050" y="3780850"/>
            <a:ext cx="2070300" cy="93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Barlow Light"/>
                <a:ea typeface="Barlow Light"/>
                <a:cs typeface="Barlow Light"/>
                <a:sym typeface="Barlow Light"/>
              </a:rPr>
              <a:t>A new addition to the GCP </a:t>
            </a:r>
            <a:r>
              <a:rPr lang="en" sz="1100">
                <a:solidFill>
                  <a:schemeClr val="dk1"/>
                </a:solidFill>
                <a:latin typeface="Barlow Light"/>
                <a:ea typeface="Barlow Light"/>
                <a:cs typeface="Barlow Light"/>
                <a:sym typeface="Barlow Light"/>
              </a:rPr>
              <a:t>arsenal and a relatively low friction  addition to your existing pipelines</a:t>
            </a:r>
            <a:endParaRPr sz="1100">
              <a:solidFill>
                <a:schemeClr val="dk1"/>
              </a:solidFill>
              <a:latin typeface="Barlow Light"/>
              <a:ea typeface="Barlow Light"/>
              <a:cs typeface="Barlow Light"/>
              <a:sym typeface="Barlow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16"/>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IN DOCUMENTATION</a:t>
            </a:r>
            <a:endParaRPr/>
          </a:p>
        </p:txBody>
      </p:sp>
      <p:sp>
        <p:nvSpPr>
          <p:cNvPr id="946" name="Google Shape;946;p116"/>
          <p:cNvSpPr txBox="1"/>
          <p:nvPr>
            <p:ph idx="2" type="body"/>
          </p:nvPr>
        </p:nvSpPr>
        <p:spPr>
          <a:xfrm>
            <a:off x="480425" y="610475"/>
            <a:ext cx="69477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workflow is a pipeline. The tools change, but the requirement to document does not!</a:t>
            </a:r>
            <a:endParaRPr/>
          </a:p>
        </p:txBody>
      </p:sp>
      <p:sp>
        <p:nvSpPr>
          <p:cNvPr id="947" name="Google Shape;947;p116"/>
          <p:cNvSpPr txBox="1"/>
          <p:nvPr/>
        </p:nvSpPr>
        <p:spPr>
          <a:xfrm>
            <a:off x="5279375" y="1911125"/>
            <a:ext cx="3237600" cy="10947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This can be a simple, human readable document in your Git repository outlining each step in your process and outlining what someone would need to recreate your work on their computer</a:t>
            </a:r>
            <a:br>
              <a:rPr lang="en" sz="1100">
                <a:solidFill>
                  <a:schemeClr val="lt1"/>
                </a:solidFill>
                <a:latin typeface="Barlow Light"/>
                <a:ea typeface="Barlow Light"/>
                <a:cs typeface="Barlow Light"/>
                <a:sym typeface="Barlow Light"/>
              </a:rPr>
            </a:b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948" name="Google Shape;948;p116"/>
          <p:cNvSpPr txBox="1"/>
          <p:nvPr/>
        </p:nvSpPr>
        <p:spPr>
          <a:xfrm>
            <a:off x="5279375" y="1576475"/>
            <a:ext cx="30477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Create a README</a:t>
            </a:r>
            <a:endParaRPr>
              <a:solidFill>
                <a:schemeClr val="lt1"/>
              </a:solidFill>
              <a:latin typeface="Hepta Slab Medium"/>
              <a:ea typeface="Hepta Slab Medium"/>
              <a:cs typeface="Hepta Slab Medium"/>
              <a:sym typeface="Hepta Slab Medium"/>
            </a:endParaRPr>
          </a:p>
        </p:txBody>
      </p:sp>
      <p:sp>
        <p:nvSpPr>
          <p:cNvPr id="949" name="Google Shape;949;p116"/>
          <p:cNvSpPr txBox="1"/>
          <p:nvPr/>
        </p:nvSpPr>
        <p:spPr>
          <a:xfrm>
            <a:off x="5279375" y="3830075"/>
            <a:ext cx="31710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If you are using Google Docs and Google Sites as a part of your documentation, this would be a good place to cross link and explain repos for active projects</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950" name="Google Shape;950;p116"/>
          <p:cNvSpPr txBox="1"/>
          <p:nvPr/>
        </p:nvSpPr>
        <p:spPr>
          <a:xfrm>
            <a:off x="5279375" y="3495400"/>
            <a:ext cx="33471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Google Docs/Google Sites</a:t>
            </a:r>
            <a:endParaRPr>
              <a:solidFill>
                <a:schemeClr val="lt1"/>
              </a:solidFill>
              <a:latin typeface="Hepta Slab Medium"/>
              <a:ea typeface="Hepta Slab Medium"/>
              <a:cs typeface="Hepta Slab Medium"/>
              <a:sym typeface="Hepta Slab Medium"/>
            </a:endParaRPr>
          </a:p>
        </p:txBody>
      </p:sp>
      <p:sp>
        <p:nvSpPr>
          <p:cNvPr id="951" name="Google Shape;951;p116"/>
          <p:cNvSpPr txBox="1"/>
          <p:nvPr/>
        </p:nvSpPr>
        <p:spPr>
          <a:xfrm>
            <a:off x="791150" y="1911125"/>
            <a:ext cx="32739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This is new-ish! Connect your BigQuery to GitHub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952" name="Google Shape;952;p116"/>
          <p:cNvSpPr txBox="1"/>
          <p:nvPr/>
        </p:nvSpPr>
        <p:spPr>
          <a:xfrm>
            <a:off x="791175" y="1576475"/>
            <a:ext cx="31710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BigQuery Git Connector</a:t>
            </a:r>
            <a:endParaRPr>
              <a:solidFill>
                <a:schemeClr val="lt1"/>
              </a:solidFill>
              <a:latin typeface="Hepta Slab Medium"/>
              <a:ea typeface="Hepta Slab Medium"/>
              <a:cs typeface="Hepta Slab Medium"/>
              <a:sym typeface="Hepta Slab Medium"/>
            </a:endParaRPr>
          </a:p>
        </p:txBody>
      </p:sp>
      <p:sp>
        <p:nvSpPr>
          <p:cNvPr id="953" name="Google Shape;953;p116"/>
          <p:cNvSpPr txBox="1"/>
          <p:nvPr/>
        </p:nvSpPr>
        <p:spPr>
          <a:xfrm>
            <a:off x="791150" y="3830075"/>
            <a:ext cx="32739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dk1"/>
                </a:solidFill>
                <a:latin typeface="Barlow Light"/>
                <a:ea typeface="Barlow Light"/>
                <a:cs typeface="Barlow Light"/>
                <a:sym typeface="Barlow Light"/>
              </a:rPr>
              <a:t>You can use your notebooks to document your process alongside your technical workflows. It seamlessly incorporates code snippets and allows you to deepen notes and context around them.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dk1"/>
              </a:solidFill>
              <a:latin typeface="Barlow Light"/>
              <a:ea typeface="Barlow Light"/>
              <a:cs typeface="Barlow Light"/>
              <a:sym typeface="Barlow Light"/>
            </a:endParaRPr>
          </a:p>
        </p:txBody>
      </p:sp>
      <p:sp>
        <p:nvSpPr>
          <p:cNvPr id="954" name="Google Shape;954;p116"/>
          <p:cNvSpPr txBox="1"/>
          <p:nvPr/>
        </p:nvSpPr>
        <p:spPr>
          <a:xfrm>
            <a:off x="791175" y="3495400"/>
            <a:ext cx="21801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Use Versioned Notes</a:t>
            </a:r>
            <a:endParaRPr>
              <a:solidFill>
                <a:schemeClr val="dk1"/>
              </a:solidFill>
              <a:latin typeface="Hepta Slab Medium"/>
              <a:ea typeface="Hepta Slab Medium"/>
              <a:cs typeface="Hepta Slab Medium"/>
              <a:sym typeface="Hepta Slab Medium"/>
            </a:endParaRPr>
          </a:p>
        </p:txBody>
      </p:sp>
      <p:sp>
        <p:nvSpPr>
          <p:cNvPr id="955" name="Google Shape;955;p11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7"/>
          <p:cNvSpPr txBox="1"/>
          <p:nvPr>
            <p:ph idx="4" type="body"/>
          </p:nvPr>
        </p:nvSpPr>
        <p:spPr>
          <a:xfrm>
            <a:off x="1323200" y="3102125"/>
            <a:ext cx="1294800" cy="87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200"/>
              <a:t>Data delivered from VAN can be deciphered with pipeline dictionaries (linked on Google site)</a:t>
            </a:r>
            <a:endParaRPr sz="1200"/>
          </a:p>
        </p:txBody>
      </p:sp>
      <p:sp>
        <p:nvSpPr>
          <p:cNvPr id="961" name="Google Shape;961;p11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2" name="Google Shape;962;p117"/>
          <p:cNvSpPr txBox="1"/>
          <p:nvPr/>
        </p:nvSpPr>
        <p:spPr>
          <a:xfrm>
            <a:off x="326700" y="226550"/>
            <a:ext cx="849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3"/>
                </a:solidFill>
                <a:latin typeface="Hepta Slab Medium"/>
                <a:ea typeface="Hepta Slab Medium"/>
                <a:cs typeface="Hepta Slab Medium"/>
                <a:sym typeface="Hepta Slab Medium"/>
              </a:rPr>
              <a:t>THE ELT PIPELINE</a:t>
            </a:r>
            <a:endParaRPr>
              <a:solidFill>
                <a:schemeClr val="accent3"/>
              </a:solidFill>
              <a:latin typeface="Hepta Slab Medium"/>
              <a:ea typeface="Hepta Slab Medium"/>
              <a:cs typeface="Hepta Slab Medium"/>
              <a:sym typeface="Hepta Slab Medium"/>
            </a:endParaRPr>
          </a:p>
        </p:txBody>
      </p:sp>
      <p:sp>
        <p:nvSpPr>
          <p:cNvPr id="963" name="Google Shape;963;p117"/>
          <p:cNvSpPr txBox="1"/>
          <p:nvPr/>
        </p:nvSpPr>
        <p:spPr>
          <a:xfrm>
            <a:off x="87400" y="626750"/>
            <a:ext cx="8838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Barlow"/>
                <a:ea typeface="Barlow"/>
                <a:cs typeface="Barlow"/>
                <a:sym typeface="Barlow"/>
              </a:rPr>
              <a:t>Let’s adjust the pipeline from earlier</a:t>
            </a:r>
            <a:endParaRPr sz="1500">
              <a:solidFill>
                <a:schemeClr val="lt1"/>
              </a:solidFill>
              <a:latin typeface="Barlow"/>
              <a:ea typeface="Barlow"/>
              <a:cs typeface="Barlow"/>
              <a:sym typeface="Barlow"/>
            </a:endParaRPr>
          </a:p>
        </p:txBody>
      </p:sp>
      <p:cxnSp>
        <p:nvCxnSpPr>
          <p:cNvPr id="964" name="Google Shape;964;p117"/>
          <p:cNvCxnSpPr/>
          <p:nvPr/>
        </p:nvCxnSpPr>
        <p:spPr>
          <a:xfrm>
            <a:off x="2886788" y="2384475"/>
            <a:ext cx="561900" cy="0"/>
          </a:xfrm>
          <a:prstGeom prst="straightConnector1">
            <a:avLst/>
          </a:prstGeom>
          <a:noFill/>
          <a:ln cap="flat" cmpd="sng" w="9525">
            <a:solidFill>
              <a:schemeClr val="accent1"/>
            </a:solidFill>
            <a:prstDash val="solid"/>
            <a:round/>
            <a:headEnd len="med" w="med" type="none"/>
            <a:tailEnd len="med" w="med" type="triangle"/>
          </a:ln>
        </p:spPr>
      </p:cxnSp>
      <p:pic>
        <p:nvPicPr>
          <p:cNvPr id="965" name="Google Shape;965;p117"/>
          <p:cNvPicPr preferRelativeResize="0"/>
          <p:nvPr/>
        </p:nvPicPr>
        <p:blipFill>
          <a:blip r:embed="rId3">
            <a:alphaModFix/>
          </a:blip>
          <a:stretch>
            <a:fillRect/>
          </a:stretch>
        </p:blipFill>
        <p:spPr>
          <a:xfrm>
            <a:off x="4018738" y="1821075"/>
            <a:ext cx="1126799" cy="1126799"/>
          </a:xfrm>
          <a:prstGeom prst="rect">
            <a:avLst/>
          </a:prstGeom>
          <a:noFill/>
          <a:ln>
            <a:noFill/>
          </a:ln>
        </p:spPr>
      </p:pic>
      <p:pic>
        <p:nvPicPr>
          <p:cNvPr id="966" name="Google Shape;966;p117"/>
          <p:cNvPicPr preferRelativeResize="0"/>
          <p:nvPr/>
        </p:nvPicPr>
        <p:blipFill>
          <a:blip r:embed="rId4">
            <a:alphaModFix/>
          </a:blip>
          <a:stretch>
            <a:fillRect/>
          </a:stretch>
        </p:blipFill>
        <p:spPr>
          <a:xfrm>
            <a:off x="6714288" y="1872813"/>
            <a:ext cx="1126800" cy="1126800"/>
          </a:xfrm>
          <a:prstGeom prst="rect">
            <a:avLst/>
          </a:prstGeom>
          <a:noFill/>
          <a:ln>
            <a:noFill/>
          </a:ln>
        </p:spPr>
      </p:pic>
      <p:cxnSp>
        <p:nvCxnSpPr>
          <p:cNvPr id="967" name="Google Shape;967;p117"/>
          <p:cNvCxnSpPr/>
          <p:nvPr/>
        </p:nvCxnSpPr>
        <p:spPr>
          <a:xfrm>
            <a:off x="5986088" y="2384475"/>
            <a:ext cx="561900" cy="0"/>
          </a:xfrm>
          <a:prstGeom prst="straightConnector1">
            <a:avLst/>
          </a:prstGeom>
          <a:noFill/>
          <a:ln cap="flat" cmpd="sng" w="9525">
            <a:solidFill>
              <a:schemeClr val="accent1"/>
            </a:solidFill>
            <a:prstDash val="solid"/>
            <a:round/>
            <a:headEnd len="med" w="med" type="none"/>
            <a:tailEnd len="med" w="med" type="triangle"/>
          </a:ln>
        </p:spPr>
      </p:cxnSp>
      <p:sp>
        <p:nvSpPr>
          <p:cNvPr id="968" name="Google Shape;968;p117"/>
          <p:cNvSpPr txBox="1"/>
          <p:nvPr/>
        </p:nvSpPr>
        <p:spPr>
          <a:xfrm>
            <a:off x="3949075" y="3102125"/>
            <a:ext cx="1331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Barlow Medium"/>
                <a:ea typeface="Barlow Medium"/>
                <a:cs typeface="Barlow Medium"/>
                <a:sym typeface="Barlow Medium"/>
              </a:rPr>
              <a:t>Queries can be connected to Git through BQ Repositories</a:t>
            </a:r>
            <a:endParaRPr sz="1200">
              <a:solidFill>
                <a:schemeClr val="accent1"/>
              </a:solidFill>
              <a:latin typeface="Barlow Medium"/>
              <a:ea typeface="Barlow Medium"/>
              <a:cs typeface="Barlow Medium"/>
              <a:sym typeface="Barlow Medium"/>
            </a:endParaRPr>
          </a:p>
        </p:txBody>
      </p:sp>
      <p:sp>
        <p:nvSpPr>
          <p:cNvPr id="969" name="Google Shape;969;p117"/>
          <p:cNvSpPr txBox="1"/>
          <p:nvPr/>
        </p:nvSpPr>
        <p:spPr>
          <a:xfrm>
            <a:off x="6611850" y="3102125"/>
            <a:ext cx="1331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Barlow Medium"/>
                <a:ea typeface="Barlow Medium"/>
                <a:cs typeface="Barlow Medium"/>
                <a:sym typeface="Barlow Medium"/>
              </a:rPr>
              <a:t>A human readable readme is created to add context</a:t>
            </a:r>
            <a:endParaRPr/>
          </a:p>
        </p:txBody>
      </p:sp>
      <p:pic>
        <p:nvPicPr>
          <p:cNvPr id="970" name="Google Shape;970;p117"/>
          <p:cNvPicPr preferRelativeResize="0"/>
          <p:nvPr/>
        </p:nvPicPr>
        <p:blipFill>
          <a:blip r:embed="rId5">
            <a:alphaModFix/>
          </a:blip>
          <a:stretch>
            <a:fillRect/>
          </a:stretch>
        </p:blipFill>
        <p:spPr>
          <a:xfrm>
            <a:off x="1323200" y="1821073"/>
            <a:ext cx="1126800" cy="112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cxnSp>
        <p:nvCxnSpPr>
          <p:cNvPr id="423" name="Google Shape;423;p64"/>
          <p:cNvCxnSpPr/>
          <p:nvPr/>
        </p:nvCxnSpPr>
        <p:spPr>
          <a:xfrm>
            <a:off x="702825" y="4625125"/>
            <a:ext cx="7455600" cy="0"/>
          </a:xfrm>
          <a:prstGeom prst="straightConnector1">
            <a:avLst/>
          </a:prstGeom>
          <a:noFill/>
          <a:ln cap="flat" cmpd="sng" w="9525">
            <a:solidFill>
              <a:schemeClr val="dk2"/>
            </a:solidFill>
            <a:prstDash val="solid"/>
            <a:round/>
            <a:headEnd len="med" w="med" type="none"/>
            <a:tailEnd len="med" w="med" type="none"/>
          </a:ln>
        </p:spPr>
      </p:cxnSp>
      <p:sp>
        <p:nvSpPr>
          <p:cNvPr id="424" name="Google Shape;424;p64"/>
          <p:cNvSpPr txBox="1"/>
          <p:nvPr>
            <p:ph idx="1" type="subTitle"/>
          </p:nvPr>
        </p:nvSpPr>
        <p:spPr>
          <a:xfrm>
            <a:off x="480425" y="290625"/>
            <a:ext cx="40428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Why does documentation matter for our work today?</a:t>
            </a:r>
            <a:endParaRPr sz="1900"/>
          </a:p>
        </p:txBody>
      </p:sp>
      <p:sp>
        <p:nvSpPr>
          <p:cNvPr id="425" name="Google Shape;425;p6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64"/>
          <p:cNvSpPr txBox="1"/>
          <p:nvPr>
            <p:ph idx="5" type="body"/>
          </p:nvPr>
        </p:nvSpPr>
        <p:spPr>
          <a:xfrm>
            <a:off x="480425" y="963375"/>
            <a:ext cx="4878300" cy="319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It takes time to build data documentation practices within an organization. We can use this moment before the next cycle to structure and capture our own work.</a:t>
            </a:r>
            <a:endParaRPr sz="1600"/>
          </a:p>
          <a:p>
            <a:pPr indent="-330200" lvl="0" marL="457200" rtl="0" algn="l">
              <a:spcBef>
                <a:spcPts val="0"/>
              </a:spcBef>
              <a:spcAft>
                <a:spcPts val="0"/>
              </a:spcAft>
              <a:buSzPts val="1600"/>
              <a:buChar char="●"/>
            </a:pPr>
            <a:r>
              <a:rPr lang="en" sz="1600"/>
              <a:t>As much as our external work is focused on changing systems, this work is the same, in changing internal processes of how we capture our own data</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8"/>
          <p:cNvSpPr txBox="1"/>
          <p:nvPr>
            <p:ph idx="1" type="subTitle"/>
          </p:nvPr>
        </p:nvSpPr>
        <p:spPr>
          <a:xfrm>
            <a:off x="810075" y="522625"/>
            <a:ext cx="76806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Connecting GitHub to BigQuery Repos</a:t>
            </a:r>
            <a:endParaRPr/>
          </a:p>
        </p:txBody>
      </p:sp>
      <p:sp>
        <p:nvSpPr>
          <p:cNvPr id="976" name="Google Shape;976;p11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7" name="Google Shape;977;p118" title="Screenshot 2025-07-23 at 9.51.53 AM.png"/>
          <p:cNvPicPr preferRelativeResize="0"/>
          <p:nvPr/>
        </p:nvPicPr>
        <p:blipFill>
          <a:blip r:embed="rId3">
            <a:alphaModFix/>
          </a:blip>
          <a:stretch>
            <a:fillRect/>
          </a:stretch>
        </p:blipFill>
        <p:spPr>
          <a:xfrm>
            <a:off x="5290575" y="1926175"/>
            <a:ext cx="3853425" cy="1291150"/>
          </a:xfrm>
          <a:prstGeom prst="rect">
            <a:avLst/>
          </a:prstGeom>
          <a:noFill/>
          <a:ln>
            <a:noFill/>
          </a:ln>
        </p:spPr>
      </p:pic>
      <p:sp>
        <p:nvSpPr>
          <p:cNvPr id="978" name="Google Shape;978;p118"/>
          <p:cNvSpPr txBox="1"/>
          <p:nvPr/>
        </p:nvSpPr>
        <p:spPr>
          <a:xfrm>
            <a:off x="865125" y="4237950"/>
            <a:ext cx="75705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Barlow Light"/>
                <a:ea typeface="Barlow Light"/>
                <a:cs typeface="Barlow Light"/>
                <a:sym typeface="Barlow Light"/>
              </a:rPr>
              <a:t>Save your SSH public and </a:t>
            </a:r>
            <a:r>
              <a:rPr lang="en" sz="1500">
                <a:solidFill>
                  <a:schemeClr val="lt1"/>
                </a:solidFill>
                <a:latin typeface="Barlow Light"/>
                <a:ea typeface="Barlow Light"/>
                <a:cs typeface="Barlow Light"/>
                <a:sym typeface="Barlow Light"/>
              </a:rPr>
              <a:t>the passphrase for your private key </a:t>
            </a:r>
            <a:r>
              <a:rPr lang="en" sz="1500">
                <a:latin typeface="Barlow Light"/>
                <a:ea typeface="Barlow Light"/>
                <a:cs typeface="Barlow Light"/>
                <a:sym typeface="Barlow Light"/>
              </a:rPr>
              <a:t> in an encrypted note in your </a:t>
            </a:r>
            <a:r>
              <a:rPr lang="en" sz="1500">
                <a:latin typeface="Barlow Light"/>
                <a:ea typeface="Barlow Light"/>
                <a:cs typeface="Barlow Light"/>
                <a:sym typeface="Barlow Light"/>
              </a:rPr>
              <a:t>password manager for easy access - you’ll need your public key every time you configure a new repo with Git</a:t>
            </a:r>
            <a:endParaRPr sz="1500">
              <a:latin typeface="Barlow Light"/>
              <a:ea typeface="Barlow Light"/>
              <a:cs typeface="Barlow Light"/>
              <a:sym typeface="Barlow Light"/>
            </a:endParaRPr>
          </a:p>
        </p:txBody>
      </p:sp>
      <p:pic>
        <p:nvPicPr>
          <p:cNvPr id="979" name="Google Shape;979;p118" title="Screenshot 2025-08-06 at 9.50.36 AM.png"/>
          <p:cNvPicPr preferRelativeResize="0"/>
          <p:nvPr/>
        </p:nvPicPr>
        <p:blipFill>
          <a:blip r:embed="rId4">
            <a:alphaModFix/>
          </a:blip>
          <a:stretch>
            <a:fillRect/>
          </a:stretch>
        </p:blipFill>
        <p:spPr>
          <a:xfrm>
            <a:off x="394325" y="1630825"/>
            <a:ext cx="4990649" cy="26621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19"/>
          <p:cNvSpPr txBox="1"/>
          <p:nvPr>
            <p:ph idx="1" type="subTitle"/>
          </p:nvPr>
        </p:nvSpPr>
        <p:spPr>
          <a:xfrm>
            <a:off x="810075" y="522625"/>
            <a:ext cx="76806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Connecting GitHub to BigQuery Repos</a:t>
            </a:r>
            <a:endParaRPr/>
          </a:p>
        </p:txBody>
      </p:sp>
      <p:sp>
        <p:nvSpPr>
          <p:cNvPr id="985" name="Google Shape;985;p11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86" name="Google Shape;986;p119" title="Screenshot 2025-07-23 at 9.53.02 AM.png"/>
          <p:cNvPicPr preferRelativeResize="0"/>
          <p:nvPr/>
        </p:nvPicPr>
        <p:blipFill>
          <a:blip r:embed="rId3">
            <a:alphaModFix/>
          </a:blip>
          <a:stretch>
            <a:fillRect/>
          </a:stretch>
        </p:blipFill>
        <p:spPr>
          <a:xfrm>
            <a:off x="230775" y="3506050"/>
            <a:ext cx="8839200" cy="1442572"/>
          </a:xfrm>
          <a:prstGeom prst="rect">
            <a:avLst/>
          </a:prstGeom>
          <a:noFill/>
          <a:ln>
            <a:noFill/>
          </a:ln>
        </p:spPr>
      </p:pic>
      <p:pic>
        <p:nvPicPr>
          <p:cNvPr id="987" name="Google Shape;987;p119" title="Screenshot 2025-07-23 at 9.53.27 AM.png"/>
          <p:cNvPicPr preferRelativeResize="0"/>
          <p:nvPr/>
        </p:nvPicPr>
        <p:blipFill>
          <a:blip r:embed="rId4">
            <a:alphaModFix/>
          </a:blip>
          <a:stretch>
            <a:fillRect/>
          </a:stretch>
        </p:blipFill>
        <p:spPr>
          <a:xfrm>
            <a:off x="1232125" y="1647050"/>
            <a:ext cx="6836502" cy="1849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20"/>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a:t>Connecting GitHub to BigQuery Repos</a:t>
            </a:r>
            <a:endParaRPr/>
          </a:p>
        </p:txBody>
      </p:sp>
      <p:pic>
        <p:nvPicPr>
          <p:cNvPr id="993" name="Google Shape;993;p120" title="Screenshot 2025-07-23 at 9.55.07 AM.png"/>
          <p:cNvPicPr preferRelativeResize="0"/>
          <p:nvPr/>
        </p:nvPicPr>
        <p:blipFill>
          <a:blip r:embed="rId3">
            <a:alphaModFix/>
          </a:blip>
          <a:stretch>
            <a:fillRect/>
          </a:stretch>
        </p:blipFill>
        <p:spPr>
          <a:xfrm>
            <a:off x="238650" y="1785225"/>
            <a:ext cx="4664175" cy="2662399"/>
          </a:xfrm>
          <a:prstGeom prst="rect">
            <a:avLst/>
          </a:prstGeom>
          <a:noFill/>
          <a:ln>
            <a:noFill/>
          </a:ln>
        </p:spPr>
      </p:pic>
      <p:pic>
        <p:nvPicPr>
          <p:cNvPr id="994" name="Google Shape;994;p120" title="Screenshot 2025-07-23 at 9.56.58 AM.png"/>
          <p:cNvPicPr preferRelativeResize="0"/>
          <p:nvPr/>
        </p:nvPicPr>
        <p:blipFill>
          <a:blip r:embed="rId4">
            <a:alphaModFix/>
          </a:blip>
          <a:stretch>
            <a:fillRect/>
          </a:stretch>
        </p:blipFill>
        <p:spPr>
          <a:xfrm>
            <a:off x="5354850" y="1785225"/>
            <a:ext cx="3142306" cy="32078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21"/>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Connecting GitHub to BigQuery Repos</a:t>
            </a:r>
            <a:endParaRPr/>
          </a:p>
        </p:txBody>
      </p:sp>
      <p:pic>
        <p:nvPicPr>
          <p:cNvPr id="1000" name="Google Shape;1000;p121" title="Screenshot 2025-07-23 at 9.58.59 AM.png"/>
          <p:cNvPicPr preferRelativeResize="0"/>
          <p:nvPr/>
        </p:nvPicPr>
        <p:blipFill>
          <a:blip r:embed="rId3">
            <a:alphaModFix/>
          </a:blip>
          <a:stretch>
            <a:fillRect/>
          </a:stretch>
        </p:blipFill>
        <p:spPr>
          <a:xfrm>
            <a:off x="152400" y="1783225"/>
            <a:ext cx="6664037" cy="3207874"/>
          </a:xfrm>
          <a:prstGeom prst="rect">
            <a:avLst/>
          </a:prstGeom>
          <a:noFill/>
          <a:ln>
            <a:noFill/>
          </a:ln>
        </p:spPr>
      </p:pic>
      <p:pic>
        <p:nvPicPr>
          <p:cNvPr id="1001" name="Google Shape;1001;p121" title="Screenshot 2025-07-23 at 9.59.09 AM.png"/>
          <p:cNvPicPr preferRelativeResize="0"/>
          <p:nvPr/>
        </p:nvPicPr>
        <p:blipFill>
          <a:blip r:embed="rId4">
            <a:alphaModFix/>
          </a:blip>
          <a:stretch>
            <a:fillRect/>
          </a:stretch>
        </p:blipFill>
        <p:spPr>
          <a:xfrm>
            <a:off x="4643300" y="2334550"/>
            <a:ext cx="4299774" cy="1665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22"/>
          <p:cNvSpPr txBox="1"/>
          <p:nvPr>
            <p:ph idx="1" type="subTitle"/>
          </p:nvPr>
        </p:nvSpPr>
        <p:spPr>
          <a:xfrm>
            <a:off x="473250" y="522650"/>
            <a:ext cx="81975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Connecting GitHub to BigQuery Repos - write versioned queries</a:t>
            </a:r>
            <a:endParaRPr/>
          </a:p>
        </p:txBody>
      </p:sp>
      <p:pic>
        <p:nvPicPr>
          <p:cNvPr id="1007" name="Google Shape;1007;p122" title="Screenshot 2025-07-28 at 10.24.25 AM.png"/>
          <p:cNvPicPr preferRelativeResize="0"/>
          <p:nvPr/>
        </p:nvPicPr>
        <p:blipFill>
          <a:blip r:embed="rId3">
            <a:alphaModFix/>
          </a:blip>
          <a:stretch>
            <a:fillRect/>
          </a:stretch>
        </p:blipFill>
        <p:spPr>
          <a:xfrm>
            <a:off x="0" y="1935050"/>
            <a:ext cx="4341298" cy="3056048"/>
          </a:xfrm>
          <a:prstGeom prst="rect">
            <a:avLst/>
          </a:prstGeom>
          <a:noFill/>
          <a:ln>
            <a:noFill/>
          </a:ln>
        </p:spPr>
      </p:pic>
      <p:pic>
        <p:nvPicPr>
          <p:cNvPr id="1008" name="Google Shape;1008;p122" title="Screenshot 2025-07-28 at 10.26.50 AM.png"/>
          <p:cNvPicPr preferRelativeResize="0"/>
          <p:nvPr/>
        </p:nvPicPr>
        <p:blipFill>
          <a:blip r:embed="rId4">
            <a:alphaModFix/>
          </a:blip>
          <a:stretch>
            <a:fillRect/>
          </a:stretch>
        </p:blipFill>
        <p:spPr>
          <a:xfrm>
            <a:off x="4336400" y="2270100"/>
            <a:ext cx="4807598" cy="2636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3"/>
          <p:cNvSpPr txBox="1"/>
          <p:nvPr>
            <p:ph idx="1" type="subTitle"/>
          </p:nvPr>
        </p:nvSpPr>
        <p:spPr>
          <a:xfrm>
            <a:off x="339750" y="510125"/>
            <a:ext cx="84645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Connecting GitHub to BigQuery Repos - your work in GitHub</a:t>
            </a:r>
            <a:endParaRPr/>
          </a:p>
        </p:txBody>
      </p:sp>
      <p:pic>
        <p:nvPicPr>
          <p:cNvPr id="1014" name="Google Shape;1014;p123" title="Screenshot 2025-07-28 at 10.27.25 AM.png"/>
          <p:cNvPicPr preferRelativeResize="0"/>
          <p:nvPr/>
        </p:nvPicPr>
        <p:blipFill>
          <a:blip r:embed="rId3">
            <a:alphaModFix/>
          </a:blip>
          <a:stretch>
            <a:fillRect/>
          </a:stretch>
        </p:blipFill>
        <p:spPr>
          <a:xfrm>
            <a:off x="1337588" y="1783225"/>
            <a:ext cx="6468813" cy="3207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24"/>
          <p:cNvSpPr txBox="1"/>
          <p:nvPr>
            <p:ph idx="1" type="subTitle"/>
          </p:nvPr>
        </p:nvSpPr>
        <p:spPr>
          <a:xfrm>
            <a:off x="424475" y="522625"/>
            <a:ext cx="87195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Connecting GitHub to BigQuery Repos - make changes on GitHub</a:t>
            </a:r>
            <a:endParaRPr/>
          </a:p>
        </p:txBody>
      </p:sp>
      <p:pic>
        <p:nvPicPr>
          <p:cNvPr id="1020" name="Google Shape;1020;p124" title="Screenshot 2025-07-28 at 10.28.01 AM.png"/>
          <p:cNvPicPr preferRelativeResize="0"/>
          <p:nvPr/>
        </p:nvPicPr>
        <p:blipFill rotWithShape="1">
          <a:blip r:embed="rId3">
            <a:alphaModFix/>
          </a:blip>
          <a:srcRect b="0" l="0" r="7433" t="0"/>
          <a:stretch/>
        </p:blipFill>
        <p:spPr>
          <a:xfrm>
            <a:off x="424475" y="1871725"/>
            <a:ext cx="8464301" cy="29480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25"/>
          <p:cNvSpPr txBox="1"/>
          <p:nvPr>
            <p:ph idx="1" type="subTitle"/>
          </p:nvPr>
        </p:nvSpPr>
        <p:spPr>
          <a:xfrm>
            <a:off x="424475" y="522625"/>
            <a:ext cx="87195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Connecting GitHub to BigQuery Repos - pull requests</a:t>
            </a:r>
            <a:endParaRPr/>
          </a:p>
        </p:txBody>
      </p:sp>
      <p:pic>
        <p:nvPicPr>
          <p:cNvPr id="1026" name="Google Shape;1026;p125" title="Screenshot 2025-07-29 at 11.33.29 AM.png"/>
          <p:cNvPicPr preferRelativeResize="0"/>
          <p:nvPr/>
        </p:nvPicPr>
        <p:blipFill>
          <a:blip r:embed="rId3">
            <a:alphaModFix/>
          </a:blip>
          <a:stretch>
            <a:fillRect/>
          </a:stretch>
        </p:blipFill>
        <p:spPr>
          <a:xfrm>
            <a:off x="1455351" y="1630825"/>
            <a:ext cx="6657738" cy="3512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26"/>
          <p:cNvSpPr txBox="1"/>
          <p:nvPr>
            <p:ph idx="1" type="subTitle"/>
          </p:nvPr>
        </p:nvSpPr>
        <p:spPr>
          <a:xfrm>
            <a:off x="424500" y="285425"/>
            <a:ext cx="87195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Connecting GitHub to BigQuery Repos - pull requests</a:t>
            </a:r>
            <a:endParaRPr/>
          </a:p>
        </p:txBody>
      </p:sp>
      <p:pic>
        <p:nvPicPr>
          <p:cNvPr id="1032" name="Google Shape;1032;p126" title="Screenshot 2025-07-29 at 11.34.40 AM.png"/>
          <p:cNvPicPr preferRelativeResize="0"/>
          <p:nvPr/>
        </p:nvPicPr>
        <p:blipFill>
          <a:blip r:embed="rId3">
            <a:alphaModFix/>
          </a:blip>
          <a:stretch>
            <a:fillRect/>
          </a:stretch>
        </p:blipFill>
        <p:spPr>
          <a:xfrm>
            <a:off x="0" y="1393620"/>
            <a:ext cx="9144000" cy="483276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27"/>
          <p:cNvSpPr txBox="1"/>
          <p:nvPr>
            <p:ph idx="1" type="subTitle"/>
          </p:nvPr>
        </p:nvSpPr>
        <p:spPr>
          <a:xfrm>
            <a:off x="480431" y="290625"/>
            <a:ext cx="77634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CIRCLING</a:t>
            </a:r>
            <a:r>
              <a:rPr lang="en"/>
              <a:t> BACK: Data Dictionaries</a:t>
            </a:r>
            <a:endParaRPr/>
          </a:p>
        </p:txBody>
      </p:sp>
      <p:sp>
        <p:nvSpPr>
          <p:cNvPr id="1038" name="Google Shape;1038;p12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9" name="Google Shape;1039;p127"/>
          <p:cNvSpPr txBox="1"/>
          <p:nvPr/>
        </p:nvSpPr>
        <p:spPr>
          <a:xfrm>
            <a:off x="688325" y="555400"/>
            <a:ext cx="75555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Barlow Light"/>
                <a:ea typeface="Barlow Light"/>
                <a:cs typeface="Barlow Light"/>
                <a:sym typeface="Barlow Light"/>
              </a:rPr>
              <a:t>Create a dictionary of views created that support your final product</a:t>
            </a:r>
            <a:endParaRPr sz="1500">
              <a:solidFill>
                <a:schemeClr val="lt1"/>
              </a:solidFill>
              <a:latin typeface="Barlow Light"/>
              <a:ea typeface="Barlow Light"/>
              <a:cs typeface="Barlow Light"/>
              <a:sym typeface="Barlow Light"/>
            </a:endParaRPr>
          </a:p>
        </p:txBody>
      </p:sp>
      <p:pic>
        <p:nvPicPr>
          <p:cNvPr id="1040" name="Google Shape;1040;p127" title="Screenshot 2025-08-06 at 11.12.03 PM.png"/>
          <p:cNvPicPr preferRelativeResize="0"/>
          <p:nvPr/>
        </p:nvPicPr>
        <p:blipFill>
          <a:blip r:embed="rId3">
            <a:alphaModFix/>
          </a:blip>
          <a:stretch>
            <a:fillRect/>
          </a:stretch>
        </p:blipFill>
        <p:spPr>
          <a:xfrm>
            <a:off x="381775" y="1304050"/>
            <a:ext cx="3385300" cy="3379675"/>
          </a:xfrm>
          <a:prstGeom prst="rect">
            <a:avLst/>
          </a:prstGeom>
          <a:noFill/>
          <a:ln>
            <a:noFill/>
          </a:ln>
        </p:spPr>
      </p:pic>
      <p:pic>
        <p:nvPicPr>
          <p:cNvPr id="1041" name="Google Shape;1041;p127" title="Screenshot 2025-08-06 at 11.20.14 PM.png"/>
          <p:cNvPicPr preferRelativeResize="0"/>
          <p:nvPr/>
        </p:nvPicPr>
        <p:blipFill>
          <a:blip r:embed="rId4">
            <a:alphaModFix/>
          </a:blip>
          <a:stretch>
            <a:fillRect/>
          </a:stretch>
        </p:blipFill>
        <p:spPr>
          <a:xfrm>
            <a:off x="3931550" y="2571750"/>
            <a:ext cx="4966091" cy="2339351"/>
          </a:xfrm>
          <a:prstGeom prst="rect">
            <a:avLst/>
          </a:prstGeom>
          <a:noFill/>
          <a:ln>
            <a:noFill/>
          </a:ln>
        </p:spPr>
      </p:pic>
      <p:cxnSp>
        <p:nvCxnSpPr>
          <p:cNvPr id="1042" name="Google Shape;1042;p127"/>
          <p:cNvCxnSpPr>
            <a:stCxn id="1040" idx="0"/>
            <a:endCxn id="1041" idx="0"/>
          </p:cNvCxnSpPr>
          <p:nvPr/>
        </p:nvCxnSpPr>
        <p:spPr>
          <a:xfrm flipH="1" rot="-5400000">
            <a:off x="3610575" y="-232100"/>
            <a:ext cx="1267800" cy="4340100"/>
          </a:xfrm>
          <a:prstGeom prst="bentConnector3">
            <a:avLst>
              <a:gd fmla="val -18783" name="adj1"/>
            </a:avLst>
          </a:prstGeom>
          <a:noFill/>
          <a:ln cap="flat" cmpd="sng" w="76200">
            <a:solidFill>
              <a:schemeClr val="dk2"/>
            </a:solidFill>
            <a:prstDash val="solid"/>
            <a:round/>
            <a:headEnd len="med" w="med" type="none"/>
            <a:tailEnd len="med" w="med" type="none"/>
          </a:ln>
        </p:spPr>
      </p:cxnSp>
      <p:sp>
        <p:nvSpPr>
          <p:cNvPr id="1043" name="Google Shape;1043;p127"/>
          <p:cNvSpPr txBox="1"/>
          <p:nvPr/>
        </p:nvSpPr>
        <p:spPr>
          <a:xfrm>
            <a:off x="6471625" y="1370088"/>
            <a:ext cx="2090100" cy="8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Barlow Light"/>
                <a:ea typeface="Barlow Light"/>
                <a:cs typeface="Barlow Light"/>
                <a:sym typeface="Barlow Light"/>
              </a:rPr>
              <a:t>This is a dictionary for the view that supports the top half of this dashboard</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5"/>
          <p:cNvSpPr txBox="1"/>
          <p:nvPr>
            <p:ph type="title"/>
          </p:nvPr>
        </p:nvSpPr>
        <p:spPr>
          <a:xfrm>
            <a:off x="455225" y="1321125"/>
            <a:ext cx="7902000" cy="17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OFTEN DO YOU USE DATA IN YOUR ROLE?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28"/>
          <p:cNvSpPr txBox="1"/>
          <p:nvPr>
            <p:ph idx="1" type="subTitle"/>
          </p:nvPr>
        </p:nvSpPr>
        <p:spPr>
          <a:xfrm>
            <a:off x="791150" y="522625"/>
            <a:ext cx="78177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Warning: BigQuery Scheduled Queries </a:t>
            </a:r>
            <a:endParaRPr/>
          </a:p>
        </p:txBody>
      </p:sp>
      <p:sp>
        <p:nvSpPr>
          <p:cNvPr id="1049" name="Google Shape;1049;p128"/>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BQ Repos doesn’t currently talk to the query scheduler</a:t>
            </a:r>
            <a:endParaRPr sz="1800"/>
          </a:p>
          <a:p>
            <a:pPr indent="-342900" lvl="0" marL="457200" rtl="0" algn="l">
              <a:spcBef>
                <a:spcPts val="0"/>
              </a:spcBef>
              <a:spcAft>
                <a:spcPts val="0"/>
              </a:spcAft>
              <a:buSzPts val="1800"/>
              <a:buChar char="●"/>
            </a:pPr>
            <a:r>
              <a:rPr lang="en" sz="1800"/>
              <a:t>Manually paste queries into it and edit them </a:t>
            </a:r>
            <a:endParaRPr sz="1800"/>
          </a:p>
          <a:p>
            <a:pPr indent="-342900" lvl="0" marL="457200" rtl="0" algn="l">
              <a:spcBef>
                <a:spcPts val="0"/>
              </a:spcBef>
              <a:spcAft>
                <a:spcPts val="0"/>
              </a:spcAft>
              <a:buSzPts val="1800"/>
              <a:buChar char="●"/>
            </a:pPr>
            <a:r>
              <a:rPr lang="en" sz="1800"/>
              <a:t>Can’t specify order in which you want things to run - schedule sequential times and hope nothing fails</a:t>
            </a:r>
            <a:endParaRPr sz="1800"/>
          </a:p>
          <a:p>
            <a:pPr indent="-342900" lvl="0" marL="457200" rtl="0" algn="l">
              <a:spcBef>
                <a:spcPts val="0"/>
              </a:spcBef>
              <a:spcAft>
                <a:spcPts val="0"/>
              </a:spcAft>
              <a:buSzPts val="1800"/>
              <a:buChar char="●"/>
            </a:pPr>
            <a:r>
              <a:rPr lang="en" sz="1800" u="sng"/>
              <a:t>No built in documentation!!!</a:t>
            </a: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If this is the route you take (and it is a valid route to take) - keep each of these points in mind and make sure your documentation includes details</a:t>
            </a:r>
            <a:endParaRPr sz="1800"/>
          </a:p>
          <a:p>
            <a:pPr indent="0" lvl="0" marL="0" rtl="0" algn="l">
              <a:spcBef>
                <a:spcPts val="0"/>
              </a:spcBef>
              <a:spcAft>
                <a:spcPts val="0"/>
              </a:spcAft>
              <a:buNone/>
            </a:pPr>
            <a:r>
              <a:t/>
            </a:r>
            <a:endParaRPr sz="27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29"/>
          <p:cNvSpPr txBox="1"/>
          <p:nvPr>
            <p:ph idx="5" type="body"/>
          </p:nvPr>
        </p:nvSpPr>
        <p:spPr>
          <a:xfrm>
            <a:off x="480425" y="560550"/>
            <a:ext cx="8079900" cy="77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For a lot of state and local organizations like mine, there is no need to move beyond the steps outlined before this point, the gap is documentation up to this point. We’re going to </a:t>
            </a:r>
            <a:r>
              <a:rPr lang="en" sz="1400"/>
              <a:t>briefly</a:t>
            </a:r>
            <a:r>
              <a:rPr lang="en" sz="1400"/>
              <a:t> touch on the following and how they can be a fully documented pipeline</a:t>
            </a:r>
            <a:endParaRPr sz="1400"/>
          </a:p>
        </p:txBody>
      </p:sp>
      <p:sp>
        <p:nvSpPr>
          <p:cNvPr id="1055" name="Google Shape;1055;p129"/>
          <p:cNvSpPr txBox="1"/>
          <p:nvPr>
            <p:ph type="title"/>
          </p:nvPr>
        </p:nvSpPr>
        <p:spPr>
          <a:xfrm>
            <a:off x="587988" y="2256874"/>
            <a:ext cx="2038800" cy="3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Dataform/dbt</a:t>
            </a:r>
            <a:endParaRPr/>
          </a:p>
        </p:txBody>
      </p:sp>
      <p:sp>
        <p:nvSpPr>
          <p:cNvPr id="1056" name="Google Shape;1056;p129"/>
          <p:cNvSpPr txBox="1"/>
          <p:nvPr>
            <p:ph idx="2" type="title"/>
          </p:nvPr>
        </p:nvSpPr>
        <p:spPr>
          <a:xfrm>
            <a:off x="587988" y="3262401"/>
            <a:ext cx="2038800" cy="3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Jupyter notebooks/Serverless Spark</a:t>
            </a:r>
            <a:endParaRPr/>
          </a:p>
        </p:txBody>
      </p:sp>
      <p:sp>
        <p:nvSpPr>
          <p:cNvPr id="1057" name="Google Shape;1057;p129"/>
          <p:cNvSpPr txBox="1"/>
          <p:nvPr>
            <p:ph idx="4294967295" type="title"/>
          </p:nvPr>
        </p:nvSpPr>
        <p:spPr>
          <a:xfrm>
            <a:off x="3321091" y="2128850"/>
            <a:ext cx="4810200" cy="703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Turn isolated SQL queries into a dependable, documented, intentional pipeline</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There are better trainings than this on data engineering</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Going to briefly touch on these</a:t>
            </a:r>
            <a:endParaRPr sz="1100">
              <a:solidFill>
                <a:schemeClr val="lt1"/>
              </a:solidFill>
              <a:latin typeface="Barlow Light"/>
              <a:ea typeface="Barlow Light"/>
              <a:cs typeface="Barlow Light"/>
              <a:sym typeface="Barlow Light"/>
            </a:endParaRPr>
          </a:p>
        </p:txBody>
      </p:sp>
      <p:sp>
        <p:nvSpPr>
          <p:cNvPr id="1058" name="Google Shape;1058;p129"/>
          <p:cNvSpPr txBox="1"/>
          <p:nvPr>
            <p:ph idx="4294967295" type="title"/>
          </p:nvPr>
        </p:nvSpPr>
        <p:spPr>
          <a:xfrm>
            <a:off x="3321088" y="3146061"/>
            <a:ext cx="4810200" cy="773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You can kind of create mini-workflows that function like a pipeline using python scripts</a:t>
            </a:r>
            <a:endParaRPr sz="1100">
              <a:solidFill>
                <a:schemeClr val="lt1"/>
              </a:solidFill>
              <a:latin typeface="Barlow Light"/>
              <a:ea typeface="Barlow Light"/>
              <a:cs typeface="Barlow Light"/>
              <a:sym typeface="Barlow Light"/>
            </a:endParaRPr>
          </a:p>
          <a:p>
            <a:pPr indent="-298450" lvl="0" marL="457200" rtl="0" algn="l">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GCS supports Jupyter notebooks and managed serverless spark</a:t>
            </a:r>
            <a:endParaRPr sz="1100">
              <a:solidFill>
                <a:schemeClr val="lt1"/>
              </a:solidFill>
              <a:latin typeface="Barlow Light"/>
              <a:ea typeface="Barlow Light"/>
              <a:cs typeface="Barlow Light"/>
              <a:sym typeface="Barlow Light"/>
            </a:endParaRPr>
          </a:p>
        </p:txBody>
      </p:sp>
      <p:cxnSp>
        <p:nvCxnSpPr>
          <p:cNvPr id="1059" name="Google Shape;1059;p129"/>
          <p:cNvCxnSpPr/>
          <p:nvPr/>
        </p:nvCxnSpPr>
        <p:spPr>
          <a:xfrm>
            <a:off x="676313" y="2074075"/>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1060" name="Google Shape;1060;p129"/>
          <p:cNvCxnSpPr/>
          <p:nvPr/>
        </p:nvCxnSpPr>
        <p:spPr>
          <a:xfrm>
            <a:off x="680663" y="3115797"/>
            <a:ext cx="7455600" cy="0"/>
          </a:xfrm>
          <a:prstGeom prst="straightConnector1">
            <a:avLst/>
          </a:prstGeom>
          <a:noFill/>
          <a:ln cap="flat" cmpd="sng" w="9525">
            <a:solidFill>
              <a:schemeClr val="dk2"/>
            </a:solidFill>
            <a:prstDash val="solid"/>
            <a:round/>
            <a:headEnd len="med" w="med" type="none"/>
            <a:tailEnd len="med" w="med" type="none"/>
          </a:ln>
        </p:spPr>
      </p:cxnSp>
      <p:cxnSp>
        <p:nvCxnSpPr>
          <p:cNvPr id="1061" name="Google Shape;1061;p129"/>
          <p:cNvCxnSpPr/>
          <p:nvPr/>
        </p:nvCxnSpPr>
        <p:spPr>
          <a:xfrm>
            <a:off x="587988" y="4233048"/>
            <a:ext cx="7455600" cy="0"/>
          </a:xfrm>
          <a:prstGeom prst="straightConnector1">
            <a:avLst/>
          </a:prstGeom>
          <a:noFill/>
          <a:ln cap="flat" cmpd="sng" w="9525">
            <a:solidFill>
              <a:schemeClr val="dk2"/>
            </a:solidFill>
            <a:prstDash val="solid"/>
            <a:round/>
            <a:headEnd len="med" w="med" type="none"/>
            <a:tailEnd len="med" w="med" type="none"/>
          </a:ln>
        </p:spPr>
      </p:cxnSp>
      <p:sp>
        <p:nvSpPr>
          <p:cNvPr id="1062" name="Google Shape;1062;p129"/>
          <p:cNvSpPr txBox="1"/>
          <p:nvPr>
            <p:ph idx="1" type="subTitle"/>
          </p:nvPr>
        </p:nvSpPr>
        <p:spPr>
          <a:xfrm>
            <a:off x="480431" y="290625"/>
            <a:ext cx="77634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CHECKPOINT: for some work this is enough</a:t>
            </a:r>
            <a:endParaRPr/>
          </a:p>
        </p:txBody>
      </p:sp>
      <p:sp>
        <p:nvSpPr>
          <p:cNvPr id="1063" name="Google Shape;1063;p12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30"/>
          <p:cNvSpPr txBox="1"/>
          <p:nvPr>
            <p:ph idx="1" type="subTitle"/>
          </p:nvPr>
        </p:nvSpPr>
        <p:spPr>
          <a:xfrm>
            <a:off x="424500" y="285425"/>
            <a:ext cx="87195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dbt/Dataform</a:t>
            </a:r>
            <a:endParaRPr/>
          </a:p>
        </p:txBody>
      </p:sp>
      <p:sp>
        <p:nvSpPr>
          <p:cNvPr id="1069" name="Google Shape;1069;p130"/>
          <p:cNvSpPr txBox="1"/>
          <p:nvPr/>
        </p:nvSpPr>
        <p:spPr>
          <a:xfrm>
            <a:off x="519175" y="1883525"/>
            <a:ext cx="7956600" cy="271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Dataform - if you work in BigQuery only this is a decent option to get into engineering</a:t>
            </a:r>
            <a:endParaRPr sz="1800">
              <a:solidFill>
                <a:schemeClr val="lt1"/>
              </a:solidFill>
              <a:latin typeface="Barlow Light"/>
              <a:ea typeface="Barlow Light"/>
              <a:cs typeface="Barlow Light"/>
              <a:sym typeface="Barlow Light"/>
            </a:endParaRPr>
          </a:p>
          <a:p>
            <a:pPr indent="-342900" lvl="0" marL="457200" rtl="0" algn="l">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dbt - a more universal + data warehouse </a:t>
            </a:r>
            <a:r>
              <a:rPr lang="en" sz="1800">
                <a:solidFill>
                  <a:schemeClr val="lt1"/>
                </a:solidFill>
                <a:latin typeface="Barlow Light"/>
                <a:ea typeface="Barlow Light"/>
                <a:cs typeface="Barlow Light"/>
                <a:sym typeface="Barlow Light"/>
              </a:rPr>
              <a:t>neutral</a:t>
            </a:r>
            <a:r>
              <a:rPr lang="en" sz="1800">
                <a:solidFill>
                  <a:schemeClr val="lt1"/>
                </a:solidFill>
                <a:latin typeface="Barlow Light"/>
                <a:ea typeface="Barlow Light"/>
                <a:cs typeface="Barlow Light"/>
                <a:sym typeface="Barlow Light"/>
              </a:rPr>
              <a:t> option</a:t>
            </a:r>
            <a:endParaRPr sz="1800">
              <a:solidFill>
                <a:schemeClr val="lt1"/>
              </a:solidFill>
              <a:latin typeface="Barlow Light"/>
              <a:ea typeface="Barlow Light"/>
              <a:cs typeface="Barlow Light"/>
              <a:sym typeface="Barlow Light"/>
            </a:endParaRPr>
          </a:p>
          <a:p>
            <a:pPr indent="-342900" lvl="0" marL="457200" rtl="0" algn="l">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Both support Git integration</a:t>
            </a:r>
            <a:endParaRPr sz="1800">
              <a:solidFill>
                <a:schemeClr val="lt1"/>
              </a:solidFill>
              <a:latin typeface="Barlow Light"/>
              <a:ea typeface="Barlow Light"/>
              <a:cs typeface="Barlow Light"/>
              <a:sym typeface="Barlow Light"/>
            </a:endParaRPr>
          </a:p>
          <a:p>
            <a:pPr indent="-342900" lvl="0" marL="457200" rtl="0" algn="l">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If you’re at this step you probably don’t need me to tell you how to use Git</a:t>
            </a:r>
            <a:endParaRPr sz="1800">
              <a:solidFill>
                <a:schemeClr val="lt1"/>
              </a:solidFill>
              <a:latin typeface="Barlow Light"/>
              <a:ea typeface="Barlow Light"/>
              <a:cs typeface="Barlow Light"/>
              <a:sym typeface="Barlow Light"/>
            </a:endParaRPr>
          </a:p>
          <a:p>
            <a:pPr indent="-342900" lvl="0" marL="457200" rtl="0" algn="l">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These are good investments if you have the time/money/expertise</a:t>
            </a:r>
            <a:endParaRPr sz="1800">
              <a:solidFill>
                <a:schemeClr val="lt1"/>
              </a:solidFill>
              <a:latin typeface="Barlow Light"/>
              <a:ea typeface="Barlow Light"/>
              <a:cs typeface="Barlow Light"/>
              <a:sym typeface="Barlow Light"/>
            </a:endParaRPr>
          </a:p>
          <a:p>
            <a:pPr indent="-342900" lvl="0" marL="457200" rtl="0" algn="l">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But you can get by without proper ETL while still versioning start to finish</a:t>
            </a:r>
            <a:endParaRPr sz="18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800">
              <a:solidFill>
                <a:schemeClr val="lt1"/>
              </a:solidFill>
              <a:latin typeface="Barlow Light"/>
              <a:ea typeface="Barlow Light"/>
              <a:cs typeface="Barlow Light"/>
              <a:sym typeface="Barlow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1"/>
          <p:cNvSpPr txBox="1"/>
          <p:nvPr>
            <p:ph idx="1" type="subTitle"/>
          </p:nvPr>
        </p:nvSpPr>
        <p:spPr>
          <a:xfrm>
            <a:off x="424500" y="285425"/>
            <a:ext cx="87195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BigQuery’s Python Notebooks</a:t>
            </a:r>
            <a:endParaRPr/>
          </a:p>
        </p:txBody>
      </p:sp>
      <p:sp>
        <p:nvSpPr>
          <p:cNvPr id="1075" name="Google Shape;1075;p131"/>
          <p:cNvSpPr txBox="1"/>
          <p:nvPr/>
        </p:nvSpPr>
        <p:spPr>
          <a:xfrm>
            <a:off x="4914100" y="1883525"/>
            <a:ext cx="3561600" cy="146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BigQuery has built in Jupyter notebooks and serverless Spark sessions</a:t>
            </a:r>
            <a:endParaRPr sz="1800">
              <a:solidFill>
                <a:schemeClr val="lt1"/>
              </a:solidFill>
              <a:latin typeface="Barlow Light"/>
              <a:ea typeface="Barlow Light"/>
              <a:cs typeface="Barlow Light"/>
              <a:sym typeface="Barlow Light"/>
            </a:endParaRPr>
          </a:p>
          <a:p>
            <a:pPr indent="-342900" lvl="0" marL="457200" rtl="0" algn="l">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They allow you to version how and in what order your queries run </a:t>
            </a:r>
            <a:endParaRPr sz="1800">
              <a:solidFill>
                <a:schemeClr val="lt1"/>
              </a:solidFill>
              <a:latin typeface="Barlow Light"/>
              <a:ea typeface="Barlow Light"/>
              <a:cs typeface="Barlow Light"/>
              <a:sym typeface="Barlow Light"/>
            </a:endParaRPr>
          </a:p>
          <a:p>
            <a:pPr indent="-342900" lvl="0" marL="457200" rtl="0" algn="l">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Transform in ways that SQL isn’t suited to</a:t>
            </a:r>
            <a:endParaRPr sz="1800">
              <a:solidFill>
                <a:schemeClr val="lt1"/>
              </a:solidFill>
              <a:latin typeface="Barlow Light"/>
              <a:ea typeface="Barlow Light"/>
              <a:cs typeface="Barlow Light"/>
              <a:sym typeface="Barlow Light"/>
            </a:endParaRPr>
          </a:p>
          <a:p>
            <a:pPr indent="-342900" lvl="0" marL="457200" rtl="0" algn="l">
              <a:spcBef>
                <a:spcPts val="0"/>
              </a:spcBef>
              <a:spcAft>
                <a:spcPts val="0"/>
              </a:spcAft>
              <a:buClr>
                <a:schemeClr val="lt1"/>
              </a:buClr>
              <a:buSzPts val="1800"/>
              <a:buFont typeface="Barlow Light"/>
              <a:buChar char="●"/>
            </a:pPr>
            <a:r>
              <a:rPr lang="en" sz="1800">
                <a:solidFill>
                  <a:schemeClr val="lt1"/>
                </a:solidFill>
                <a:latin typeface="Barlow Light"/>
                <a:ea typeface="Barlow Light"/>
                <a:cs typeface="Barlow Light"/>
                <a:sym typeface="Barlow Light"/>
              </a:rPr>
              <a:t>Work innumerable imported libraries</a:t>
            </a:r>
            <a:endParaRPr sz="1800">
              <a:solidFill>
                <a:schemeClr val="lt1"/>
              </a:solidFill>
              <a:latin typeface="Barlow Light"/>
              <a:ea typeface="Barlow Light"/>
              <a:cs typeface="Barlow Light"/>
              <a:sym typeface="Barlow Light"/>
            </a:endParaRPr>
          </a:p>
        </p:txBody>
      </p:sp>
      <p:pic>
        <p:nvPicPr>
          <p:cNvPr id="1076" name="Google Shape;1076;p131" title="Screenshot 2025-08-06 at 11.51.15 PM.png"/>
          <p:cNvPicPr preferRelativeResize="0"/>
          <p:nvPr/>
        </p:nvPicPr>
        <p:blipFill>
          <a:blip r:embed="rId3">
            <a:alphaModFix/>
          </a:blip>
          <a:stretch>
            <a:fillRect/>
          </a:stretch>
        </p:blipFill>
        <p:spPr>
          <a:xfrm>
            <a:off x="1439200" y="3115127"/>
            <a:ext cx="3281726" cy="1745575"/>
          </a:xfrm>
          <a:prstGeom prst="rect">
            <a:avLst/>
          </a:prstGeom>
          <a:noFill/>
          <a:ln>
            <a:noFill/>
          </a:ln>
        </p:spPr>
      </p:pic>
      <p:pic>
        <p:nvPicPr>
          <p:cNvPr id="1077" name="Google Shape;1077;p131"/>
          <p:cNvPicPr preferRelativeResize="0"/>
          <p:nvPr/>
        </p:nvPicPr>
        <p:blipFill>
          <a:blip r:embed="rId4">
            <a:alphaModFix/>
          </a:blip>
          <a:stretch>
            <a:fillRect/>
          </a:stretch>
        </p:blipFill>
        <p:spPr>
          <a:xfrm>
            <a:off x="-277700" y="1750700"/>
            <a:ext cx="3743991" cy="1965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32"/>
          <p:cNvSpPr txBox="1"/>
          <p:nvPr>
            <p:ph idx="1" type="subTitle"/>
          </p:nvPr>
        </p:nvSpPr>
        <p:spPr>
          <a:xfrm>
            <a:off x="791150" y="522625"/>
            <a:ext cx="75399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Python notebooks in BigQuery</a:t>
            </a:r>
            <a:endParaRPr/>
          </a:p>
        </p:txBody>
      </p:sp>
      <p:pic>
        <p:nvPicPr>
          <p:cNvPr id="1083" name="Google Shape;1083;p132" title="Screenshot 2025-08-07 at 12.10.32 AM.png"/>
          <p:cNvPicPr preferRelativeResize="0"/>
          <p:nvPr/>
        </p:nvPicPr>
        <p:blipFill>
          <a:blip r:embed="rId3">
            <a:alphaModFix/>
          </a:blip>
          <a:stretch>
            <a:fillRect/>
          </a:stretch>
        </p:blipFill>
        <p:spPr>
          <a:xfrm>
            <a:off x="152400" y="1783225"/>
            <a:ext cx="5757870" cy="3207876"/>
          </a:xfrm>
          <a:prstGeom prst="rect">
            <a:avLst/>
          </a:prstGeom>
          <a:noFill/>
          <a:ln>
            <a:noFill/>
          </a:ln>
        </p:spPr>
      </p:pic>
      <p:sp>
        <p:nvSpPr>
          <p:cNvPr id="1084" name="Google Shape;1084;p132"/>
          <p:cNvSpPr txBox="1"/>
          <p:nvPr/>
        </p:nvSpPr>
        <p:spPr>
          <a:xfrm>
            <a:off x="6085275" y="1835250"/>
            <a:ext cx="2704500" cy="2994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Code blocks run sequentially</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Ability to add text blocks within your notebook space</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Script queries to run in a specific order </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Write outputs back to BigQuery</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Can live inside your BigQuery repo</a:t>
            </a:r>
            <a:endParaRPr sz="1500">
              <a:solidFill>
                <a:schemeClr val="lt1"/>
              </a:solidFill>
              <a:latin typeface="Barlow Light"/>
              <a:ea typeface="Barlow Light"/>
              <a:cs typeface="Barlow Light"/>
              <a:sym typeface="Barlow Light"/>
            </a:endParaRPr>
          </a:p>
          <a:p>
            <a:pPr indent="-323850" lvl="0" marL="457200" rtl="0" algn="l">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Not great </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33"/>
          <p:cNvSpPr txBox="1"/>
          <p:nvPr>
            <p:ph idx="1" type="subTitle"/>
          </p:nvPr>
        </p:nvSpPr>
        <p:spPr>
          <a:xfrm>
            <a:off x="791150" y="522625"/>
            <a:ext cx="75399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BigQuery’s Spark Sessions - notebooks for BIG projects</a:t>
            </a:r>
            <a:endParaRPr/>
          </a:p>
        </p:txBody>
      </p:sp>
      <p:sp>
        <p:nvSpPr>
          <p:cNvPr id="1090" name="Google Shape;1090;p133"/>
          <p:cNvSpPr txBox="1"/>
          <p:nvPr/>
        </p:nvSpPr>
        <p:spPr>
          <a:xfrm>
            <a:off x="791150" y="1835250"/>
            <a:ext cx="7539900" cy="29943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Barlow Light"/>
              <a:buChar char="●"/>
            </a:pPr>
            <a:r>
              <a:rPr lang="en" sz="1700">
                <a:solidFill>
                  <a:schemeClr val="lt1"/>
                </a:solidFill>
                <a:latin typeface="Barlow Light"/>
                <a:ea typeface="Barlow Light"/>
                <a:cs typeface="Barlow Light"/>
                <a:sym typeface="Barlow Light"/>
              </a:rPr>
              <a:t>If you are working with a dataset &gt;16GB or one that you expect will grow above that point</a:t>
            </a:r>
            <a:endParaRPr sz="1700">
              <a:solidFill>
                <a:schemeClr val="lt1"/>
              </a:solidFill>
              <a:latin typeface="Barlow Light"/>
              <a:ea typeface="Barlow Light"/>
              <a:cs typeface="Barlow Light"/>
              <a:sym typeface="Barlow Light"/>
            </a:endParaRPr>
          </a:p>
          <a:p>
            <a:pPr indent="-336550" lvl="0" marL="457200" rtl="0" algn="l">
              <a:spcBef>
                <a:spcPts val="0"/>
              </a:spcBef>
              <a:spcAft>
                <a:spcPts val="0"/>
              </a:spcAft>
              <a:buClr>
                <a:schemeClr val="lt1"/>
              </a:buClr>
              <a:buSzPts val="1700"/>
              <a:buFont typeface="Barlow Light"/>
              <a:buChar char="●"/>
            </a:pPr>
            <a:r>
              <a:rPr lang="en" sz="1700">
                <a:solidFill>
                  <a:schemeClr val="lt1"/>
                </a:solidFill>
                <a:latin typeface="Barlow Light"/>
                <a:ea typeface="Barlow Light"/>
                <a:cs typeface="Barlow Light"/>
                <a:sym typeface="Barlow Light"/>
              </a:rPr>
              <a:t>Planning proactively for work that you expect to outgrow your notebooks/queries</a:t>
            </a:r>
            <a:endParaRPr sz="1700">
              <a:solidFill>
                <a:schemeClr val="lt1"/>
              </a:solidFill>
              <a:latin typeface="Barlow Light"/>
              <a:ea typeface="Barlow Light"/>
              <a:cs typeface="Barlow Light"/>
              <a:sym typeface="Barlow Light"/>
            </a:endParaRPr>
          </a:p>
          <a:p>
            <a:pPr indent="-336550" lvl="0" marL="457200" rtl="0" algn="l">
              <a:spcBef>
                <a:spcPts val="0"/>
              </a:spcBef>
              <a:spcAft>
                <a:spcPts val="0"/>
              </a:spcAft>
              <a:buClr>
                <a:schemeClr val="lt1"/>
              </a:buClr>
              <a:buSzPts val="1700"/>
              <a:buFont typeface="Barlow Light"/>
              <a:buChar char="●"/>
            </a:pPr>
            <a:r>
              <a:rPr lang="en" sz="1700">
                <a:solidFill>
                  <a:schemeClr val="lt1"/>
                </a:solidFill>
                <a:latin typeface="Barlow Light"/>
                <a:ea typeface="Barlow Light"/>
                <a:cs typeface="Barlow Light"/>
                <a:sym typeface="Barlow Light"/>
              </a:rPr>
              <a:t>PySpark dataframes are great</a:t>
            </a:r>
            <a:endParaRPr sz="1700">
              <a:solidFill>
                <a:schemeClr val="lt1"/>
              </a:solidFill>
              <a:latin typeface="Barlow Light"/>
              <a:ea typeface="Barlow Light"/>
              <a:cs typeface="Barlow Light"/>
              <a:sym typeface="Barlow Light"/>
            </a:endParaRPr>
          </a:p>
          <a:p>
            <a:pPr indent="-336550" lvl="1" marL="914400" rtl="0" algn="l">
              <a:spcBef>
                <a:spcPts val="0"/>
              </a:spcBef>
              <a:spcAft>
                <a:spcPts val="0"/>
              </a:spcAft>
              <a:buClr>
                <a:schemeClr val="lt1"/>
              </a:buClr>
              <a:buSzPts val="1700"/>
              <a:buFont typeface="Barlow Light"/>
              <a:buChar char="○"/>
            </a:pPr>
            <a:r>
              <a:rPr lang="en" sz="1700">
                <a:solidFill>
                  <a:schemeClr val="lt1"/>
                </a:solidFill>
                <a:latin typeface="Barlow Light"/>
                <a:ea typeface="Barlow Light"/>
                <a:cs typeface="Barlow Light"/>
                <a:sym typeface="Barlow Light"/>
              </a:rPr>
              <a:t>Painful SQL functions happen super easily</a:t>
            </a:r>
            <a:endParaRPr sz="1700">
              <a:solidFill>
                <a:schemeClr val="lt1"/>
              </a:solidFill>
              <a:latin typeface="Barlow Light"/>
              <a:ea typeface="Barlow Light"/>
              <a:cs typeface="Barlow Light"/>
              <a:sym typeface="Barlow Light"/>
            </a:endParaRPr>
          </a:p>
          <a:p>
            <a:pPr indent="-336550" lvl="1" marL="914400" rtl="0" algn="l">
              <a:spcBef>
                <a:spcPts val="0"/>
              </a:spcBef>
              <a:spcAft>
                <a:spcPts val="0"/>
              </a:spcAft>
              <a:buClr>
                <a:schemeClr val="lt1"/>
              </a:buClr>
              <a:buSzPts val="1700"/>
              <a:buFont typeface="Barlow Light"/>
              <a:buChar char="○"/>
            </a:pPr>
            <a:r>
              <a:rPr lang="en" sz="1700">
                <a:solidFill>
                  <a:schemeClr val="lt1"/>
                </a:solidFill>
                <a:latin typeface="Barlow Light"/>
                <a:ea typeface="Barlow Light"/>
                <a:cs typeface="Barlow Light"/>
                <a:sym typeface="Barlow Light"/>
              </a:rPr>
              <a:t>No back and forth between SQL and Pandas</a:t>
            </a:r>
            <a:endParaRPr sz="1700">
              <a:solidFill>
                <a:schemeClr val="lt1"/>
              </a:solidFill>
              <a:latin typeface="Barlow Light"/>
              <a:ea typeface="Barlow Light"/>
              <a:cs typeface="Barlow Light"/>
              <a:sym typeface="Barlow Light"/>
            </a:endParaRPr>
          </a:p>
          <a:p>
            <a:pPr indent="-336550" lvl="0" marL="457200" rtl="0" algn="l">
              <a:spcBef>
                <a:spcPts val="0"/>
              </a:spcBef>
              <a:spcAft>
                <a:spcPts val="0"/>
              </a:spcAft>
              <a:buClr>
                <a:schemeClr val="lt1"/>
              </a:buClr>
              <a:buSzPts val="1700"/>
              <a:buFont typeface="Barlow Light"/>
              <a:buChar char="●"/>
            </a:pPr>
            <a:r>
              <a:rPr lang="en" sz="1700">
                <a:solidFill>
                  <a:schemeClr val="lt1"/>
                </a:solidFill>
                <a:latin typeface="Barlow Light"/>
                <a:ea typeface="Barlow Light"/>
                <a:cs typeface="Barlow Light"/>
                <a:sym typeface="Barlow Light"/>
              </a:rPr>
              <a:t>This isn’t using Spark to it’s potential. It does a lot more than sequence queries and transform datasets.</a:t>
            </a:r>
            <a:endParaRPr sz="17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34"/>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Returning to the grounding that brought us here</a:t>
            </a:r>
            <a:endParaRPr sz="1600"/>
          </a:p>
        </p:txBody>
      </p:sp>
      <p:sp>
        <p:nvSpPr>
          <p:cNvPr id="1096" name="Google Shape;1096;p134"/>
          <p:cNvSpPr txBox="1"/>
          <p:nvPr>
            <p:ph type="title"/>
          </p:nvPr>
        </p:nvSpPr>
        <p:spPr>
          <a:xfrm>
            <a:off x="702825" y="1575725"/>
            <a:ext cx="7338300" cy="26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engaged in and </a:t>
            </a:r>
            <a:r>
              <a:rPr lang="en"/>
              <a:t>committed</a:t>
            </a:r>
            <a:r>
              <a:rPr lang="en"/>
              <a:t> to the kinds of work we do make good data people, who will have deeper grounding in the work on the ground not just the work in the data warehouse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 best work in this ecosystem comes from dedication to our </a:t>
            </a:r>
            <a:r>
              <a:rPr lang="en"/>
              <a:t>community</a:t>
            </a:r>
            <a:r>
              <a:rPr lang="en"/>
              <a:t> and commitment to uplift people along the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of this project is to demystify and provide un-</a:t>
            </a:r>
            <a:r>
              <a:rPr lang="en"/>
              <a:t>intimidating</a:t>
            </a:r>
            <a:r>
              <a:rPr lang="en"/>
              <a:t> look at good documentation practices so that our </a:t>
            </a:r>
            <a:r>
              <a:rPr lang="en"/>
              <a:t>work</a:t>
            </a:r>
            <a:r>
              <a:rPr lang="en"/>
              <a:t> can be built upon year to year, and can be used as a learning tool for people we invest in</a:t>
            </a:r>
            <a:endParaRPr/>
          </a:p>
          <a:p>
            <a:pPr indent="0" lvl="0" marL="0" rtl="0" algn="l">
              <a:spcBef>
                <a:spcPts val="0"/>
              </a:spcBef>
              <a:spcAft>
                <a:spcPts val="0"/>
              </a:spcAft>
              <a:buNone/>
            </a:pPr>
            <a:r>
              <a:t/>
            </a:r>
            <a:endParaRPr/>
          </a:p>
        </p:txBody>
      </p:sp>
      <p:cxnSp>
        <p:nvCxnSpPr>
          <p:cNvPr id="1097" name="Google Shape;1097;p134"/>
          <p:cNvCxnSpPr/>
          <p:nvPr/>
        </p:nvCxnSpPr>
        <p:spPr>
          <a:xfrm flipH="1" rot="10800000">
            <a:off x="791150" y="1369775"/>
            <a:ext cx="3783300" cy="1800"/>
          </a:xfrm>
          <a:prstGeom prst="straightConnector1">
            <a:avLst/>
          </a:prstGeom>
          <a:noFill/>
          <a:ln cap="flat" cmpd="sng" w="9525">
            <a:solidFill>
              <a:schemeClr val="dk2"/>
            </a:solidFill>
            <a:prstDash val="solid"/>
            <a:round/>
            <a:headEnd len="med" w="med" type="none"/>
            <a:tailEnd len="med" w="med" type="none"/>
          </a:ln>
        </p:spPr>
      </p:cxnSp>
      <p:sp>
        <p:nvSpPr>
          <p:cNvPr id="1098" name="Google Shape;1098;p134"/>
          <p:cNvSpPr txBox="1"/>
          <p:nvPr>
            <p:ph idx="1" type="subTitle"/>
          </p:nvPr>
        </p:nvSpPr>
        <p:spPr>
          <a:xfrm>
            <a:off x="480428" y="290625"/>
            <a:ext cx="58827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Anarchy (But Well Documented!!!)</a:t>
            </a:r>
            <a:endParaRPr sz="1900"/>
          </a:p>
        </p:txBody>
      </p:sp>
      <p:sp>
        <p:nvSpPr>
          <p:cNvPr id="1099" name="Google Shape;1099;p13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35"/>
          <p:cNvSpPr txBox="1"/>
          <p:nvPr>
            <p:ph type="title"/>
          </p:nvPr>
        </p:nvSpPr>
        <p:spPr>
          <a:xfrm>
            <a:off x="455227" y="294850"/>
            <a:ext cx="8096400" cy="17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Post-training resources</a:t>
            </a:r>
            <a:endParaRPr/>
          </a:p>
        </p:txBody>
      </p:sp>
      <p:pic>
        <p:nvPicPr>
          <p:cNvPr id="1105" name="Google Shape;1105;p135" title="url_qrcodecreator.com_22_28_58.png"/>
          <p:cNvPicPr preferRelativeResize="0"/>
          <p:nvPr/>
        </p:nvPicPr>
        <p:blipFill>
          <a:blip r:embed="rId3">
            <a:alphaModFix/>
          </a:blip>
          <a:stretch>
            <a:fillRect/>
          </a:stretch>
        </p:blipFill>
        <p:spPr>
          <a:xfrm>
            <a:off x="3175025" y="2044750"/>
            <a:ext cx="2793951" cy="27939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6"/>
          <p:cNvSpPr txBox="1"/>
          <p:nvPr>
            <p:ph type="title"/>
          </p:nvPr>
        </p:nvSpPr>
        <p:spPr>
          <a:xfrm>
            <a:off x="455227" y="1321125"/>
            <a:ext cx="8096400" cy="17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of the things we covered today is most applicable to your work?</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7"/>
          <p:cNvSpPr txBox="1"/>
          <p:nvPr>
            <p:ph type="title"/>
          </p:nvPr>
        </p:nvSpPr>
        <p:spPr>
          <a:xfrm>
            <a:off x="697350" y="3048150"/>
            <a:ext cx="7749300" cy="9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Q&amp;A</a:t>
            </a:r>
            <a:endParaRPr/>
          </a:p>
        </p:txBody>
      </p:sp>
      <p:sp>
        <p:nvSpPr>
          <p:cNvPr id="1116" name="Google Shape;1116;p137"/>
          <p:cNvSpPr txBox="1"/>
          <p:nvPr>
            <p:ph idx="2" type="title"/>
          </p:nvPr>
        </p:nvSpPr>
        <p:spPr>
          <a:xfrm>
            <a:off x="3278250" y="1194450"/>
            <a:ext cx="2587500" cy="185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6"/>
          <p:cNvSpPr txBox="1"/>
          <p:nvPr>
            <p:ph idx="5" type="body"/>
          </p:nvPr>
        </p:nvSpPr>
        <p:spPr>
          <a:xfrm>
            <a:off x="480425" y="963375"/>
            <a:ext cx="4878300" cy="319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How are other departments documenting their work? </a:t>
            </a:r>
            <a:endParaRPr sz="1600"/>
          </a:p>
          <a:p>
            <a:pPr indent="-330200" lvl="0" marL="457200" rtl="0" algn="l">
              <a:spcBef>
                <a:spcPts val="0"/>
              </a:spcBef>
              <a:spcAft>
                <a:spcPts val="0"/>
              </a:spcAft>
              <a:buSzPts val="1600"/>
              <a:buChar char="●"/>
            </a:pPr>
            <a:r>
              <a:rPr lang="en" sz="1600"/>
              <a:t>How are we defining key metrics? Is it different from other team members?</a:t>
            </a:r>
            <a:endParaRPr sz="1600"/>
          </a:p>
          <a:p>
            <a:pPr indent="-330200" lvl="0" marL="457200" rtl="0" algn="l">
              <a:spcBef>
                <a:spcPts val="0"/>
              </a:spcBef>
              <a:spcAft>
                <a:spcPts val="0"/>
              </a:spcAft>
              <a:buSzPts val="1600"/>
              <a:buChar char="●"/>
            </a:pPr>
            <a:r>
              <a:rPr lang="en" sz="1600"/>
              <a:t>What metrics do funders ask for? Who on our team tracks this and how often?</a:t>
            </a:r>
            <a:endParaRPr sz="1600"/>
          </a:p>
          <a:p>
            <a:pPr indent="-330200" lvl="0" marL="457200" rtl="0" algn="l">
              <a:spcBef>
                <a:spcPts val="0"/>
              </a:spcBef>
              <a:spcAft>
                <a:spcPts val="0"/>
              </a:spcAft>
              <a:buSzPts val="1600"/>
              <a:buChar char="●"/>
            </a:pPr>
            <a:r>
              <a:rPr lang="en" sz="1600"/>
              <a:t>What</a:t>
            </a:r>
            <a:r>
              <a:rPr lang="en" sz="1600"/>
              <a:t> about our process can we document in order to work more sustainably?</a:t>
            </a:r>
            <a:endParaRPr sz="1600"/>
          </a:p>
        </p:txBody>
      </p:sp>
      <p:cxnSp>
        <p:nvCxnSpPr>
          <p:cNvPr id="437" name="Google Shape;437;p66"/>
          <p:cNvCxnSpPr/>
          <p:nvPr/>
        </p:nvCxnSpPr>
        <p:spPr>
          <a:xfrm>
            <a:off x="702825" y="4625125"/>
            <a:ext cx="7455600" cy="0"/>
          </a:xfrm>
          <a:prstGeom prst="straightConnector1">
            <a:avLst/>
          </a:prstGeom>
          <a:noFill/>
          <a:ln cap="flat" cmpd="sng" w="9525">
            <a:solidFill>
              <a:schemeClr val="dk2"/>
            </a:solidFill>
            <a:prstDash val="solid"/>
            <a:round/>
            <a:headEnd len="med" w="med" type="none"/>
            <a:tailEnd len="med" w="med" type="none"/>
          </a:ln>
        </p:spPr>
      </p:cxnSp>
      <p:sp>
        <p:nvSpPr>
          <p:cNvPr id="438" name="Google Shape;438;p66"/>
          <p:cNvSpPr txBox="1"/>
          <p:nvPr>
            <p:ph idx="1" type="subTitle"/>
          </p:nvPr>
        </p:nvSpPr>
        <p:spPr>
          <a:xfrm>
            <a:off x="480425" y="290625"/>
            <a:ext cx="76779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Questions to ask when getting started</a:t>
            </a:r>
            <a:endParaRPr sz="1900"/>
          </a:p>
        </p:txBody>
      </p:sp>
      <p:sp>
        <p:nvSpPr>
          <p:cNvPr id="439" name="Google Shape;439;p6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38"/>
          <p:cNvSpPr txBox="1"/>
          <p:nvPr>
            <p:ph type="title"/>
          </p:nvPr>
        </p:nvSpPr>
        <p:spPr>
          <a:xfrm>
            <a:off x="455221" y="1321125"/>
            <a:ext cx="5094600" cy="17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7"/>
          <p:cNvSpPr txBox="1"/>
          <p:nvPr>
            <p:ph idx="5" type="body"/>
          </p:nvPr>
        </p:nvSpPr>
        <p:spPr>
          <a:xfrm>
            <a:off x="480425" y="795575"/>
            <a:ext cx="4878300" cy="3661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Organization data inventory</a:t>
            </a:r>
            <a:endParaRPr sz="1600"/>
          </a:p>
          <a:p>
            <a:pPr indent="-330200" lvl="1" marL="914400" rtl="0" algn="l">
              <a:spcBef>
                <a:spcPts val="0"/>
              </a:spcBef>
              <a:spcAft>
                <a:spcPts val="0"/>
              </a:spcAft>
              <a:buSzPts val="1600"/>
              <a:buChar char="○"/>
            </a:pPr>
            <a:r>
              <a:rPr lang="en" sz="1600"/>
              <a:t>Where does our data currently live?</a:t>
            </a:r>
            <a:endParaRPr sz="1600"/>
          </a:p>
          <a:p>
            <a:pPr indent="-330200" lvl="1" marL="914400" rtl="0" algn="l">
              <a:spcBef>
                <a:spcPts val="0"/>
              </a:spcBef>
              <a:spcAft>
                <a:spcPts val="0"/>
              </a:spcAft>
              <a:buSzPts val="1600"/>
              <a:buChar char="○"/>
            </a:pPr>
            <a:r>
              <a:rPr lang="en" sz="1600"/>
              <a:t>Who has access to our data?</a:t>
            </a:r>
            <a:endParaRPr sz="1600"/>
          </a:p>
          <a:p>
            <a:pPr indent="-330200" lvl="1" marL="914400" rtl="0" algn="l">
              <a:spcBef>
                <a:spcPts val="0"/>
              </a:spcBef>
              <a:spcAft>
                <a:spcPts val="0"/>
              </a:spcAft>
              <a:buSzPts val="1600"/>
              <a:buChar char="○"/>
            </a:pPr>
            <a:r>
              <a:rPr lang="en" sz="1600"/>
              <a:t>Does our access to our data expire?</a:t>
            </a:r>
            <a:endParaRPr sz="1600"/>
          </a:p>
          <a:p>
            <a:pPr indent="-330200" lvl="0" marL="457200" rtl="0" algn="l">
              <a:spcBef>
                <a:spcPts val="0"/>
              </a:spcBef>
              <a:spcAft>
                <a:spcPts val="0"/>
              </a:spcAft>
              <a:buSzPts val="1600"/>
              <a:buChar char="●"/>
            </a:pPr>
            <a:r>
              <a:rPr lang="en" sz="1600"/>
              <a:t>Cross collaboration with other staff members</a:t>
            </a:r>
            <a:endParaRPr sz="1600"/>
          </a:p>
          <a:p>
            <a:pPr indent="-330200" lvl="1" marL="914400" rtl="0" algn="l">
              <a:spcBef>
                <a:spcPts val="0"/>
              </a:spcBef>
              <a:spcAft>
                <a:spcPts val="0"/>
              </a:spcAft>
              <a:buSzPts val="1600"/>
              <a:buChar char="○"/>
            </a:pPr>
            <a:r>
              <a:rPr lang="en" sz="1600"/>
              <a:t>What common needs exist across all staff for data documentation?</a:t>
            </a:r>
            <a:endParaRPr sz="1600"/>
          </a:p>
          <a:p>
            <a:pPr indent="-330200" lvl="1" marL="914400" rtl="0" algn="l">
              <a:spcBef>
                <a:spcPts val="0"/>
              </a:spcBef>
              <a:spcAft>
                <a:spcPts val="0"/>
              </a:spcAft>
              <a:buSzPts val="1600"/>
              <a:buChar char="○"/>
            </a:pPr>
            <a:r>
              <a:rPr lang="en" sz="1600"/>
              <a:t>What can be managed and structured under a data team?</a:t>
            </a:r>
            <a:endParaRPr sz="1600"/>
          </a:p>
          <a:p>
            <a:pPr indent="-330200" lvl="1" marL="914400" rtl="0" algn="l">
              <a:spcBef>
                <a:spcPts val="0"/>
              </a:spcBef>
              <a:spcAft>
                <a:spcPts val="0"/>
              </a:spcAft>
              <a:buSzPts val="1600"/>
              <a:buChar char="○"/>
            </a:pPr>
            <a:r>
              <a:rPr lang="en" sz="1600"/>
              <a:t>What needs are there for the purpose of reporting? </a:t>
            </a:r>
            <a:endParaRPr sz="1600"/>
          </a:p>
          <a:p>
            <a:pPr indent="-330200" lvl="1" marL="914400" rtl="0" algn="l">
              <a:spcBef>
                <a:spcPts val="0"/>
              </a:spcBef>
              <a:spcAft>
                <a:spcPts val="0"/>
              </a:spcAft>
              <a:buSzPts val="1600"/>
              <a:buChar char="○"/>
            </a:pPr>
            <a:r>
              <a:rPr lang="en" sz="1600"/>
              <a:t>How often is data needed for organizational staff (field, comms, and/or development teams) ? </a:t>
            </a:r>
            <a:endParaRPr sz="1600"/>
          </a:p>
        </p:txBody>
      </p:sp>
      <p:cxnSp>
        <p:nvCxnSpPr>
          <p:cNvPr id="445" name="Google Shape;445;p67"/>
          <p:cNvCxnSpPr/>
          <p:nvPr/>
        </p:nvCxnSpPr>
        <p:spPr>
          <a:xfrm>
            <a:off x="702825" y="4625125"/>
            <a:ext cx="7455600" cy="0"/>
          </a:xfrm>
          <a:prstGeom prst="straightConnector1">
            <a:avLst/>
          </a:prstGeom>
          <a:noFill/>
          <a:ln cap="flat" cmpd="sng" w="9525">
            <a:solidFill>
              <a:schemeClr val="dk2"/>
            </a:solidFill>
            <a:prstDash val="solid"/>
            <a:round/>
            <a:headEnd len="med" w="med" type="none"/>
            <a:tailEnd len="med" w="med" type="none"/>
          </a:ln>
        </p:spPr>
      </p:cxnSp>
      <p:sp>
        <p:nvSpPr>
          <p:cNvPr id="446" name="Google Shape;446;p67"/>
          <p:cNvSpPr txBox="1"/>
          <p:nvPr>
            <p:ph idx="1" type="subTitle"/>
          </p:nvPr>
        </p:nvSpPr>
        <p:spPr>
          <a:xfrm>
            <a:off x="480425" y="290625"/>
            <a:ext cx="76779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Level setting within your organization</a:t>
            </a:r>
            <a:endParaRPr sz="1900"/>
          </a:p>
        </p:txBody>
      </p:sp>
      <p:sp>
        <p:nvSpPr>
          <p:cNvPr id="447" name="Google Shape;447;p6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